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9" r:id="rId3"/>
    <p:sldId id="260" r:id="rId4"/>
    <p:sldId id="261" r:id="rId5"/>
    <p:sldId id="413" r:id="rId6"/>
    <p:sldId id="262" r:id="rId7"/>
    <p:sldId id="378" r:id="rId8"/>
    <p:sldId id="411" r:id="rId9"/>
    <p:sldId id="401" r:id="rId10"/>
    <p:sldId id="412" r:id="rId11"/>
    <p:sldId id="402" r:id="rId12"/>
    <p:sldId id="266" r:id="rId13"/>
    <p:sldId id="386" r:id="rId14"/>
    <p:sldId id="269" r:id="rId15"/>
    <p:sldId id="270" r:id="rId16"/>
    <p:sldId id="272" r:id="rId17"/>
    <p:sldId id="271" r:id="rId18"/>
    <p:sldId id="273" r:id="rId19"/>
    <p:sldId id="414" r:id="rId20"/>
    <p:sldId id="274" r:id="rId21"/>
    <p:sldId id="267" r:id="rId22"/>
    <p:sldId id="276" r:id="rId23"/>
    <p:sldId id="340" r:id="rId24"/>
    <p:sldId id="341" r:id="rId25"/>
    <p:sldId id="326" r:id="rId26"/>
    <p:sldId id="317" r:id="rId27"/>
    <p:sldId id="342" r:id="rId28"/>
    <p:sldId id="343" r:id="rId29"/>
    <p:sldId id="344" r:id="rId30"/>
    <p:sldId id="395" r:id="rId31"/>
    <p:sldId id="263" r:id="rId32"/>
    <p:sldId id="349" r:id="rId33"/>
    <p:sldId id="351" r:id="rId34"/>
    <p:sldId id="350" r:id="rId35"/>
    <p:sldId id="353" r:id="rId36"/>
    <p:sldId id="352" r:id="rId37"/>
    <p:sldId id="354" r:id="rId38"/>
    <p:sldId id="355" r:id="rId39"/>
    <p:sldId id="396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97" r:id="rId48"/>
    <p:sldId id="364" r:id="rId49"/>
    <p:sldId id="420" r:id="rId50"/>
    <p:sldId id="421" r:id="rId51"/>
    <p:sldId id="368" r:id="rId52"/>
    <p:sldId id="398" r:id="rId53"/>
    <p:sldId id="370" r:id="rId54"/>
    <p:sldId id="372" r:id="rId55"/>
    <p:sldId id="374" r:id="rId56"/>
    <p:sldId id="373" r:id="rId57"/>
    <p:sldId id="392" r:id="rId58"/>
    <p:sldId id="375" r:id="rId59"/>
    <p:sldId id="376" r:id="rId60"/>
    <p:sldId id="377" r:id="rId61"/>
    <p:sldId id="384" r:id="rId62"/>
    <p:sldId id="385" r:id="rId63"/>
    <p:sldId id="379" r:id="rId64"/>
    <p:sldId id="387" r:id="rId65"/>
    <p:sldId id="38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Darve" initials="ED" lastIdx="5" clrIdx="0">
    <p:extLst>
      <p:ext uri="{19B8F6BF-5375-455C-9EA6-DF929625EA0E}">
        <p15:presenceInfo xmlns:p15="http://schemas.microsoft.com/office/powerpoint/2012/main" userId="S::darve@stanford.edu::1e7233a4-cfd2-4fd3-bddf-b56182de76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/>
    <p:restoredTop sz="92517"/>
  </p:normalViewPr>
  <p:slideViewPr>
    <p:cSldViewPr snapToGrid="0" snapToObjects="1">
      <p:cViewPr varScale="1">
        <p:scale>
          <a:sx n="118" d="100"/>
          <a:sy n="118" d="100"/>
        </p:scale>
        <p:origin x="1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Singular</a:t>
            </a:r>
            <a:r>
              <a:rPr lang="en-US" sz="2800" baseline="0" dirty="0"/>
              <a:t> values of [</a:t>
            </a:r>
            <a:r>
              <a:rPr lang="en-US" sz="2800" baseline="0" dirty="0" err="1"/>
              <a:t>A</a:t>
            </a:r>
            <a:r>
              <a:rPr lang="en-US" sz="2800" baseline="-25000" dirty="0" err="1"/>
              <a:t>pn</a:t>
            </a:r>
            <a:r>
              <a:rPr lang="en-US" sz="2800" baseline="-25000" dirty="0"/>
              <a:t>  </a:t>
            </a:r>
            <a:r>
              <a:rPr lang="en-US" sz="2800" baseline="0" dirty="0" err="1"/>
              <a:t>A</a:t>
            </a:r>
            <a:r>
              <a:rPr lang="en-US" sz="2800" baseline="30000" dirty="0" err="1"/>
              <a:t>T</a:t>
            </a:r>
            <a:r>
              <a:rPr lang="en-US" sz="2800" baseline="-25000" dirty="0" err="1"/>
              <a:t>np</a:t>
            </a:r>
            <a:r>
              <a:rPr lang="en-US" sz="2800" baseline="0" dirty="0"/>
              <a:t>]</a:t>
            </a:r>
            <a:endParaRPr lang="en-US" sz="2800" baseline="-25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0.3</c:v>
                </c:pt>
                <c:pt idx="1">
                  <c:v>0.3</c:v>
                </c:pt>
                <c:pt idx="2">
                  <c:v>0.1</c:v>
                </c:pt>
                <c:pt idx="3">
                  <c:v>7.0000000000000007E-2</c:v>
                </c:pt>
                <c:pt idx="4">
                  <c:v>0.01</c:v>
                </c:pt>
                <c:pt idx="5">
                  <c:v>7.0000000000000001E-3</c:v>
                </c:pt>
                <c:pt idx="6">
                  <c:v>1E-3</c:v>
                </c:pt>
                <c:pt idx="7">
                  <c:v>1E-4</c:v>
                </c:pt>
                <c:pt idx="8" formatCode="0.00E+00">
                  <c:v>4.0000000000000003E-5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CF-9C4A-9C99-7DC5F8E7E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9499456"/>
        <c:axId val="1235793888"/>
      </c:lineChart>
      <c:catAx>
        <c:axId val="164949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793888"/>
        <c:crossesAt val="1.0000000000000004E-5"/>
        <c:auto val="1"/>
        <c:lblAlgn val="ctr"/>
        <c:lblOffset val="100"/>
        <c:noMultiLvlLbl val="0"/>
      </c:catAx>
      <c:valAx>
        <c:axId val="1235793888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949945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CDE68-F85D-CB4E-9260-B3DB43530FA9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B2077-4C0E-DD4E-9E8B-05BB29362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0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50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83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8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20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05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8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9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1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0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1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E4ED9-14F2-4246-A74B-1F034DFEC5A5}" type="slidenum"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63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57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99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30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9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94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1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03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94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90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84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381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08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967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5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76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808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790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5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2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18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48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5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4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B2077-4C0E-DD4E-9E8B-05BB293626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4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97F3D-2507-BE48-9E3A-9D7C3E96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E5148-4E9E-5242-9481-39A3FD32A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FE12B-261A-9645-BAFC-4DE1EF9E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9DB4-DEAE-114C-B3AE-97DE535F4861}" type="datetime1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7E8E-5ED7-004A-BE9D-ED7A39A2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01DF4-DB9D-E848-9809-A0D59412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0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1027-C3C6-DB43-8CE1-7DF1F6A6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AA6F6-9DB2-E240-9E19-2CEB002EE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66774-A185-6646-8796-2C500819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774B-3855-A744-AC1A-D00A40890139}" type="datetime1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3C797-F63F-2C4B-97EF-C5F4D288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D5560-B961-BC42-A723-81389314A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2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E414E-EF9A-C045-A427-8B322AE51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FEEE9-F614-3F41-93BE-51E77BA5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2B266-F4FA-9F46-ADCE-1BD7CE03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132F-26CB-4140-AC1D-C230144001AF}" type="datetime1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8088-BA5F-9A41-B39F-F570E479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60501-9D3D-A040-B825-6A35100D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317A7-4C8E-AB4C-8982-0B8F3F89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E7101-B4C1-704E-AE87-817F980D4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3C924-DBD8-5244-9DB6-AE072B7F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1D40-403C-E646-B89E-8AF7CC1FC91B}" type="datetime1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1A596-144B-3543-A168-EA7BACA0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82DE7-7BC4-1D49-AC4D-8361D437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7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33304-10BD-AD41-A221-B9FEEA65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FF137-88BA-9545-B724-D8AC694C2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7F302-32F5-6D48-83A0-701FC3DE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62E9-AB70-8A44-B3C0-E265E694DB83}" type="datetime1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2DD18-B5DC-F841-B75C-02E89105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BB159-FCE7-0E4B-B5FE-6AFBFAD2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5B92-C5FA-5846-ACD0-10599E3B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BE966-B504-9647-AA17-6C8BD3C3F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BDDCDB-F816-534D-B7D4-831606F3B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2571D-BA21-EC4E-9363-DCD2F487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D58E-23E2-A249-9A2D-8C2552245487}" type="datetime1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520D0-879D-2E47-80C5-E911DE87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C1883-A531-0846-AE1B-D1175EF5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2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AB94-EAC9-C045-8A48-33B5927F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DC1FC-2AF8-6B4E-A638-18F5C3724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872F-C03B-3B4A-9889-68C05EB97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5403B5-FEAA-F841-AB07-55CCCA08F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41849D-943A-3744-87FD-455AE6D19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5478D-0C39-CE4C-BFF7-A163D4FC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B44A8-0A0D-2C4D-A990-911BF00808FD}" type="datetime1">
              <a:rPr lang="en-US" smtClean="0"/>
              <a:t>11/11/20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D0647-3FD3-7D4C-BE59-CEBAEC3B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C82DD3-5295-EB4B-BAA3-BFE12D2D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8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FB35-E7F4-0647-ADF7-C8DABB2E6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4A2FA-6FA8-F444-AD99-EDC49264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9A93-F61B-AF41-B6AB-254D1B842D20}" type="datetime1">
              <a:rPr lang="en-US" smtClean="0"/>
              <a:t>11/11/20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62729-C96F-B043-999E-EC99EC8B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F9266-7FC7-814E-975F-42BCD250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8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D07909-1B9C-C14E-ABD6-F2876595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2CD0-D410-EC42-91E6-81DE3D95B707}" type="datetime1">
              <a:rPr lang="en-US" smtClean="0"/>
              <a:t>11/11/20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512077-7282-A94D-9324-74162F87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2E625-6843-3E45-9F4C-AC048BE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2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12D08-3100-5148-A370-1C3AF7DF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5DFC-E8AA-084D-8F1C-F74509C21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7E2AC-1107-BB48-A767-9103DC823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D0C9E-8831-D542-9734-655DE837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A844-DAD7-2440-84D6-C27BA8FF30C7}" type="datetime1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4362F-A95D-9748-8CBB-4D088FBC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4628C-D6FA-5A4E-9D60-DC7E9D73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9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31AE-3004-8C4B-B3C5-53522736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F26A8F-6AB1-4140-A9B2-1D2042E00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9EC2B-F0EA-9E46-8CD9-9167B1799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6A261-48CD-9144-9B4E-4EB35C46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9476-FDF8-6341-BC89-5A2190FF3142}" type="datetime1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89C3C-6A73-8D49-B98C-6D35F90B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8DFF3-F770-0347-92C0-0964C401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6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55CA0-1266-DB45-A5C4-032938CB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0F4F6-4289-5646-9504-0426E81D7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B1E06-88A1-6846-A8D7-8EB6636E4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FD013-92D9-2F49-9984-333071A4C726}" type="datetime1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A2D7F-4E43-6A43-88E6-1ABAF647D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1A41B-489B-7140-857A-70A82F92B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B520E-36C7-554D-B87A-BDAAEFF1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0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1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251.png"/><Relationship Id="rId5" Type="http://schemas.openxmlformats.org/officeDocument/2006/relationships/image" Target="../media/image110.png"/><Relationship Id="rId4" Type="http://schemas.openxmlformats.org/officeDocument/2006/relationships/image" Target="../media/image221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9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chart" Target="../charts/chart1.xml"/><Relationship Id="rId5" Type="http://schemas.openxmlformats.org/officeDocument/2006/relationships/image" Target="../media/image161.png"/><Relationship Id="rId10" Type="http://schemas.openxmlformats.org/officeDocument/2006/relationships/image" Target="../media/image42.png"/><Relationship Id="rId4" Type="http://schemas.openxmlformats.org/officeDocument/2006/relationships/image" Target="../media/image150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43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44.png"/><Relationship Id="rId9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401.png"/><Relationship Id="rId3" Type="http://schemas.openxmlformats.org/officeDocument/2006/relationships/image" Target="../media/image44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0.png"/><Relationship Id="rId10" Type="http://schemas.openxmlformats.org/officeDocument/2006/relationships/image" Target="../media/image230.png"/><Relationship Id="rId4" Type="http://schemas.openxmlformats.org/officeDocument/2006/relationships/image" Target="../media/image371.png"/><Relationship Id="rId9" Type="http://schemas.openxmlformats.org/officeDocument/2006/relationships/image" Target="../media/image220.png"/><Relationship Id="rId14" Type="http://schemas.openxmlformats.org/officeDocument/2006/relationships/image" Target="../media/image4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rxciE-9_iAhW7JzQIHRDnAVIQjRx6BAgBEAU&amp;url=https%3A%2F%2Fwww.spe.org%2Fweb%2Fcsp%2Fdatasets%2Fset02.htm&amp;psig=AOvVaw3_wq37bTpWp90lAcaF89p2&amp;ust=156029206576800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google.com/url?sa=i&amp;rct=j&amp;q=&amp;esrc=s&amp;source=images&amp;cd=&amp;ved=2ahUKEwjrxciE-9_iAhW7JzQIHRDnAVIQjRx6BAgBEAU&amp;url=https%3A%2F%2Fwww.spe.org%2Fweb%2Fcsp%2Fdatasets%2Fset02.htm&amp;psig=AOvVaw3_wq37bTpWp90lAcaF89p2&amp;ust=1560292065768003" TargetMode="External"/><Relationship Id="rId7" Type="http://schemas.openxmlformats.org/officeDocument/2006/relationships/image" Target="../media/image7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1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12" Type="http://schemas.openxmlformats.org/officeDocument/2006/relationships/image" Target="../media/image73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11" Type="http://schemas.openxmlformats.org/officeDocument/2006/relationships/image" Target="../media/image72.png"/><Relationship Id="rId5" Type="http://schemas.openxmlformats.org/officeDocument/2006/relationships/image" Target="../media/image660.png"/><Relationship Id="rId10" Type="http://schemas.openxmlformats.org/officeDocument/2006/relationships/image" Target="../media/image71.png"/><Relationship Id="rId4" Type="http://schemas.openxmlformats.org/officeDocument/2006/relationships/image" Target="../media/image650.png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30.png"/><Relationship Id="rId7" Type="http://schemas.openxmlformats.org/officeDocument/2006/relationships/image" Target="../media/image67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11" Type="http://schemas.openxmlformats.org/officeDocument/2006/relationships/image" Target="../media/image71.png"/><Relationship Id="rId5" Type="http://schemas.openxmlformats.org/officeDocument/2006/relationships/image" Target="../media/image650.png"/><Relationship Id="rId10" Type="http://schemas.openxmlformats.org/officeDocument/2006/relationships/image" Target="../media/image70.png"/><Relationship Id="rId4" Type="http://schemas.openxmlformats.org/officeDocument/2006/relationships/image" Target="../media/image640.png"/><Relationship Id="rId9" Type="http://schemas.openxmlformats.org/officeDocument/2006/relationships/image" Target="../media/image6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62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7.png"/><Relationship Id="rId3" Type="http://schemas.openxmlformats.org/officeDocument/2006/relationships/image" Target="../media/image101.png"/><Relationship Id="rId21" Type="http://schemas.openxmlformats.org/officeDocument/2006/relationships/image" Target="../media/image121.png"/><Relationship Id="rId7" Type="http://schemas.openxmlformats.org/officeDocument/2006/relationships/image" Target="../media/image105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5.png"/><Relationship Id="rId5" Type="http://schemas.openxmlformats.org/officeDocument/2006/relationships/image" Target="../media/image103.png"/><Relationship Id="rId15" Type="http://schemas.openxmlformats.org/officeDocument/2006/relationships/image" Target="../media/image114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10" Type="http://schemas.openxmlformats.org/officeDocument/2006/relationships/image" Target="../media/image108.png"/><Relationship Id="rId19" Type="http://schemas.openxmlformats.org/officeDocument/2006/relationships/image" Target="../media/image11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3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4" Type="http://schemas.openxmlformats.org/officeDocument/2006/relationships/image" Target="../media/image1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9.png"/><Relationship Id="rId4" Type="http://schemas.openxmlformats.org/officeDocument/2006/relationships/notesSlide" Target="../notesSlides/notesSlide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350.png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41.png"/><Relationship Id="rId1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11.png"/><Relationship Id="rId17" Type="http://schemas.openxmlformats.org/officeDocument/2006/relationships/image" Target="../media/image24.png"/><Relationship Id="rId2" Type="http://schemas.openxmlformats.org/officeDocument/2006/relationships/video" Target="../media/media1.mp4"/><Relationship Id="rId16" Type="http://schemas.openxmlformats.org/officeDocument/2006/relationships/image" Target="../media/image27.png"/><Relationship Id="rId20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22.png"/><Relationship Id="rId5" Type="http://schemas.microsoft.com/office/2007/relationships/media" Target="../media/media3.mp4"/><Relationship Id="rId15" Type="http://schemas.openxmlformats.org/officeDocument/2006/relationships/image" Target="../media/image25.png"/><Relationship Id="rId10" Type="http://schemas.openxmlformats.org/officeDocument/2006/relationships/image" Target="../media/image18.emf"/><Relationship Id="rId19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8639B-C1EE-BB4B-A096-A76B9B3B7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3859" y="1439709"/>
            <a:ext cx="7824281" cy="1721779"/>
          </a:xfrm>
        </p:spPr>
        <p:txBody>
          <a:bodyPr>
            <a:normAutofit fontScale="90000"/>
          </a:bodyPr>
          <a:lstStyle/>
          <a:p>
            <a:r>
              <a:rPr lang="en-US" dirty="0"/>
              <a:t>Fast and Scalable Hierarchical Linear Solvers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F9442-14D0-9241-9F0F-141755C5C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429000"/>
            <a:ext cx="9144000" cy="2096311"/>
          </a:xfrm>
        </p:spPr>
        <p:txBody>
          <a:bodyPr>
            <a:normAutofit/>
          </a:bodyPr>
          <a:lstStyle/>
          <a:p>
            <a:r>
              <a:rPr lang="en-US" dirty="0"/>
              <a:t>Léopold Cambier</a:t>
            </a:r>
          </a:p>
          <a:p>
            <a:r>
              <a:rPr lang="en-US" dirty="0"/>
              <a:t>Advisor: Eric Darve</a:t>
            </a:r>
          </a:p>
          <a:p>
            <a:r>
              <a:rPr lang="en-US" dirty="0"/>
              <a:t>PhD Defense, November 9,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982EE-4578-DC4B-8027-FC3042751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981" y="227273"/>
            <a:ext cx="1756389" cy="193269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CA8C451-4AD0-7749-B07A-2A4DB544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69" y="352745"/>
            <a:ext cx="2697596" cy="8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72E206-9645-3541-906B-95806E468E8D}"/>
              </a:ext>
            </a:extLst>
          </p:cNvPr>
          <p:cNvSpPr txBox="1"/>
          <p:nvPr/>
        </p:nvSpPr>
        <p:spPr>
          <a:xfrm>
            <a:off x="3698152" y="5249270"/>
            <a:ext cx="4795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Committee:  Juan J. Alonso, Erik G. Boman, </a:t>
            </a:r>
            <a:r>
              <a:rPr lang="en-US" sz="2000" dirty="0" err="1"/>
              <a:t>Lexing</a:t>
            </a:r>
            <a:r>
              <a:rPr lang="en-US" sz="2000" dirty="0"/>
              <a:t> Ying, Michael Saunders (Chair)</a:t>
            </a:r>
          </a:p>
        </p:txBody>
      </p:sp>
    </p:spTree>
    <p:extLst>
      <p:ext uri="{BB962C8B-B14F-4D97-AF65-F5344CB8AC3E}">
        <p14:creationId xmlns:p14="http://schemas.microsoft.com/office/powerpoint/2010/main" val="858046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20C-00BF-1C4A-96F0-3FF49EB5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to minimize fill-in &amp; cost? Nested Dissection!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EFE52-A8B3-E843-B97D-B129747B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D4B13-CFC7-E140-AAC7-C82E8CFB2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536" y="1537486"/>
            <a:ext cx="4538504" cy="4558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F3622-4CB5-CC49-8DC6-E87C05C23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" t="28183" r="71313" b="17008"/>
          <a:stretch/>
        </p:blipFill>
        <p:spPr>
          <a:xfrm>
            <a:off x="298893" y="1230322"/>
            <a:ext cx="6012896" cy="404736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C725B0-168C-434A-B232-B6C1821BA12F}"/>
              </a:ext>
            </a:extLst>
          </p:cNvPr>
          <p:cNvSpPr/>
          <p:nvPr/>
        </p:nvSpPr>
        <p:spPr>
          <a:xfrm rot="5400000">
            <a:off x="2407104" y="3138561"/>
            <a:ext cx="131114" cy="142887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5DF1CA-9379-7447-8FCA-2F1F3AD27CA2}"/>
              </a:ext>
            </a:extLst>
          </p:cNvPr>
          <p:cNvSpPr/>
          <p:nvPr/>
        </p:nvSpPr>
        <p:spPr>
          <a:xfrm rot="10800000">
            <a:off x="1648190" y="1648512"/>
            <a:ext cx="121818" cy="107243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7908A35-E2CC-8647-81A8-902EA1B37AC0}"/>
              </a:ext>
            </a:extLst>
          </p:cNvPr>
          <p:cNvSpPr/>
          <p:nvPr/>
        </p:nvSpPr>
        <p:spPr>
          <a:xfrm rot="5400000">
            <a:off x="4033394" y="2955787"/>
            <a:ext cx="118817" cy="15537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1D8346-0942-0249-8340-B492B923DA5B}"/>
              </a:ext>
            </a:extLst>
          </p:cNvPr>
          <p:cNvSpPr/>
          <p:nvPr/>
        </p:nvSpPr>
        <p:spPr>
          <a:xfrm rot="10800000">
            <a:off x="4370140" y="1775016"/>
            <a:ext cx="112447" cy="94877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496857-33A7-9944-B2E4-59CFE90431FB}"/>
              </a:ext>
            </a:extLst>
          </p:cNvPr>
          <p:cNvSpPr/>
          <p:nvPr/>
        </p:nvSpPr>
        <p:spPr>
          <a:xfrm rot="5400000">
            <a:off x="2163393" y="1835388"/>
            <a:ext cx="131114" cy="190223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FE1516-335D-ED44-AB94-B03E96007381}"/>
              </a:ext>
            </a:extLst>
          </p:cNvPr>
          <p:cNvSpPr/>
          <p:nvPr/>
        </p:nvSpPr>
        <p:spPr>
          <a:xfrm rot="5400000">
            <a:off x="4311588" y="1718275"/>
            <a:ext cx="131154" cy="2136506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7804EF-072B-E543-9137-A9908879FC55}"/>
              </a:ext>
            </a:extLst>
          </p:cNvPr>
          <p:cNvSpPr/>
          <p:nvPr/>
        </p:nvSpPr>
        <p:spPr>
          <a:xfrm>
            <a:off x="3187098" y="1308982"/>
            <a:ext cx="121819" cy="37972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E39EA-23BB-4D40-B7A2-4BE78A31E387}"/>
              </a:ext>
            </a:extLst>
          </p:cNvPr>
          <p:cNvSpPr txBox="1"/>
          <p:nvPr/>
        </p:nvSpPr>
        <p:spPr>
          <a:xfrm>
            <a:off x="651521" y="6308209"/>
            <a:ext cx="81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0041F0-A20A-B240-8F4A-78278714AA32}"/>
              </a:ext>
            </a:extLst>
          </p:cNvPr>
          <p:cNvSpPr txBox="1"/>
          <p:nvPr/>
        </p:nvSpPr>
        <p:spPr>
          <a:xfrm>
            <a:off x="651521" y="5277686"/>
            <a:ext cx="14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Top-separator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240604-9706-D24D-81CA-7CD7F52EB31A}"/>
              </a:ext>
            </a:extLst>
          </p:cNvPr>
          <p:cNvGrpSpPr/>
          <p:nvPr/>
        </p:nvGrpSpPr>
        <p:grpSpPr>
          <a:xfrm>
            <a:off x="6524865" y="1608966"/>
            <a:ext cx="4436114" cy="4407300"/>
            <a:chOff x="6524865" y="1608966"/>
            <a:chExt cx="4436114" cy="44073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650531-414F-E347-A4BD-42086A79A3A3}"/>
                </a:ext>
              </a:extLst>
            </p:cNvPr>
            <p:cNvGrpSpPr/>
            <p:nvPr/>
          </p:nvGrpSpPr>
          <p:grpSpPr>
            <a:xfrm>
              <a:off x="10455132" y="5510240"/>
              <a:ext cx="505847" cy="506026"/>
              <a:chOff x="10455132" y="5510240"/>
              <a:chExt cx="505847" cy="506026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03CD8B1-0FAF-8441-ABCF-5489196678B0}"/>
                  </a:ext>
                </a:extLst>
              </p:cNvPr>
              <p:cNvSpPr/>
              <p:nvPr/>
            </p:nvSpPr>
            <p:spPr>
              <a:xfrm>
                <a:off x="10829925" y="5892799"/>
                <a:ext cx="131054" cy="123467"/>
              </a:xfrm>
              <a:prstGeom prst="roundRect">
                <a:avLst>
                  <a:gd name="adj" fmla="val 0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7AD6EF09-4CCF-7B49-856D-E120E76A7ECE}"/>
                  </a:ext>
                </a:extLst>
              </p:cNvPr>
              <p:cNvSpPr/>
              <p:nvPr/>
            </p:nvSpPr>
            <p:spPr>
              <a:xfrm>
                <a:off x="10678312" y="5741860"/>
                <a:ext cx="45719" cy="45719"/>
              </a:xfrm>
              <a:prstGeom prst="roundRect">
                <a:avLst>
                  <a:gd name="adj" fmla="val 0"/>
                </a:avLst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51C23B78-493F-D444-B40E-8C06823405E4}"/>
                  </a:ext>
                </a:extLst>
              </p:cNvPr>
              <p:cNvSpPr/>
              <p:nvPr/>
            </p:nvSpPr>
            <p:spPr>
              <a:xfrm>
                <a:off x="10455132" y="5510240"/>
                <a:ext cx="51642" cy="57362"/>
              </a:xfrm>
              <a:prstGeom prst="roundRect">
                <a:avLst>
                  <a:gd name="adj" fmla="val 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0CFC46-5F11-0143-B417-8649AE8A1687}"/>
                </a:ext>
              </a:extLst>
            </p:cNvPr>
            <p:cNvSpPr/>
            <p:nvPr/>
          </p:nvSpPr>
          <p:spPr>
            <a:xfrm>
              <a:off x="6524865" y="1608966"/>
              <a:ext cx="513498" cy="48828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4FEAE5-DBC5-584B-8FCC-470CFDE092FC}"/>
                </a:ext>
              </a:extLst>
            </p:cNvPr>
            <p:cNvSpPr/>
            <p:nvPr/>
          </p:nvSpPr>
          <p:spPr>
            <a:xfrm>
              <a:off x="7038363" y="2097249"/>
              <a:ext cx="444617" cy="4446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92278C-9030-5845-97E4-D29228445D10}"/>
                </a:ext>
              </a:extLst>
            </p:cNvPr>
            <p:cNvSpPr/>
            <p:nvPr/>
          </p:nvSpPr>
          <p:spPr>
            <a:xfrm>
              <a:off x="7480997" y="2541865"/>
              <a:ext cx="533242" cy="529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2BDA80-3D0D-234A-84FF-BDE508A35C92}"/>
                </a:ext>
              </a:extLst>
            </p:cNvPr>
            <p:cNvSpPr/>
            <p:nvPr/>
          </p:nvSpPr>
          <p:spPr>
            <a:xfrm>
              <a:off x="8014239" y="3071537"/>
              <a:ext cx="469557" cy="46166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82C6B99-6C71-544F-B2AE-4CF6EDEC6641}"/>
                </a:ext>
              </a:extLst>
            </p:cNvPr>
            <p:cNvSpPr/>
            <p:nvPr/>
          </p:nvSpPr>
          <p:spPr>
            <a:xfrm>
              <a:off x="8479320" y="3533202"/>
              <a:ext cx="516399" cy="51981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6D7E88-138A-3741-A795-967C5957A67B}"/>
                </a:ext>
              </a:extLst>
            </p:cNvPr>
            <p:cNvSpPr/>
            <p:nvPr/>
          </p:nvSpPr>
          <p:spPr>
            <a:xfrm>
              <a:off x="8995720" y="4053016"/>
              <a:ext cx="490740" cy="4942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84E9AFB-A6F9-7F41-B933-C65D0F60268B}"/>
                </a:ext>
              </a:extLst>
            </p:cNvPr>
            <p:cNvSpPr/>
            <p:nvPr/>
          </p:nvSpPr>
          <p:spPr>
            <a:xfrm>
              <a:off x="9486460" y="4547285"/>
              <a:ext cx="483677" cy="48721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EE3E6FF-31F5-0041-AA57-FDD960689E96}"/>
                </a:ext>
              </a:extLst>
            </p:cNvPr>
            <p:cNvSpPr/>
            <p:nvPr/>
          </p:nvSpPr>
          <p:spPr>
            <a:xfrm>
              <a:off x="9970137" y="5034496"/>
              <a:ext cx="463639" cy="45814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564AEF54-6F7E-564C-9035-E93335A7DB73}"/>
                </a:ext>
              </a:extLst>
            </p:cNvPr>
            <p:cNvSpPr/>
            <p:nvPr/>
          </p:nvSpPr>
          <p:spPr>
            <a:xfrm>
              <a:off x="10508417" y="5566633"/>
              <a:ext cx="48285" cy="5736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9B330F61-9620-404C-BB2D-7DD0AC5FDC6A}"/>
                </a:ext>
              </a:extLst>
            </p:cNvPr>
            <p:cNvSpPr/>
            <p:nvPr/>
          </p:nvSpPr>
          <p:spPr>
            <a:xfrm>
              <a:off x="10556702" y="5613697"/>
              <a:ext cx="48285" cy="5736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2BABCAA5-41EA-C74D-B0BA-7F0075D6E90F}"/>
                </a:ext>
              </a:extLst>
            </p:cNvPr>
            <p:cNvSpPr/>
            <p:nvPr/>
          </p:nvSpPr>
          <p:spPr>
            <a:xfrm>
              <a:off x="10605571" y="5664906"/>
              <a:ext cx="48285" cy="5736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D2F52FBD-8BA7-934B-A82E-92F2E19D754B}"/>
                </a:ext>
              </a:extLst>
            </p:cNvPr>
            <p:cNvSpPr/>
            <p:nvPr/>
          </p:nvSpPr>
          <p:spPr>
            <a:xfrm>
              <a:off x="10754086" y="5814914"/>
              <a:ext cx="45719" cy="45719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FD72D5-B41B-B84B-ACF2-64F6E500B0A6}"/>
              </a:ext>
            </a:extLst>
          </p:cNvPr>
          <p:cNvGrpSpPr/>
          <p:nvPr/>
        </p:nvGrpSpPr>
        <p:grpSpPr>
          <a:xfrm>
            <a:off x="7184741" y="1128118"/>
            <a:ext cx="1584408" cy="5563021"/>
            <a:chOff x="7184741" y="1128118"/>
            <a:chExt cx="1584408" cy="55630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3A7121-B93B-8C4A-93F0-9F8267785EA1}"/>
                </a:ext>
              </a:extLst>
            </p:cNvPr>
            <p:cNvSpPr txBox="1"/>
            <p:nvPr/>
          </p:nvSpPr>
          <p:spPr>
            <a:xfrm rot="2691494">
              <a:off x="7184741" y="3831861"/>
              <a:ext cx="1584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Eliminate</a:t>
              </a:r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4EDC4280-722E-3C47-A910-12B131BB2A94}"/>
                </a:ext>
              </a:extLst>
            </p:cNvPr>
            <p:cNvSpPr/>
            <p:nvPr/>
          </p:nvSpPr>
          <p:spPr>
            <a:xfrm rot="2707500">
              <a:off x="5550450" y="3766535"/>
              <a:ext cx="5563021" cy="286187"/>
            </a:xfrm>
            <a:prstGeom prst="rightArrow">
              <a:avLst/>
            </a:prstGeom>
            <a:solidFill>
              <a:schemeClr val="accent2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ight Arrow 57">
            <a:extLst>
              <a:ext uri="{FF2B5EF4-FFF2-40B4-BE49-F238E27FC236}">
                <a16:creationId xmlns:a16="http://schemas.microsoft.com/office/drawing/2014/main" id="{6E737E4D-9716-2045-82F3-617FDAF006EB}"/>
              </a:ext>
            </a:extLst>
          </p:cNvPr>
          <p:cNvSpPr/>
          <p:nvPr/>
        </p:nvSpPr>
        <p:spPr>
          <a:xfrm rot="5400000" flipH="1">
            <a:off x="4192167" y="5825467"/>
            <a:ext cx="1381748" cy="286187"/>
          </a:xfrm>
          <a:prstGeom prst="rightArrow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B4253CF-B03E-404A-A9CC-180D2FA304AF}"/>
              </a:ext>
            </a:extLst>
          </p:cNvPr>
          <p:cNvGrpSpPr/>
          <p:nvPr/>
        </p:nvGrpSpPr>
        <p:grpSpPr>
          <a:xfrm>
            <a:off x="1870279" y="6170589"/>
            <a:ext cx="2730459" cy="499378"/>
            <a:chOff x="1870279" y="6170589"/>
            <a:chExt cx="2730459" cy="499378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A9342A0-C087-D649-82D0-DD61A4B5D59C}"/>
                </a:ext>
              </a:extLst>
            </p:cNvPr>
            <p:cNvGrpSpPr/>
            <p:nvPr/>
          </p:nvGrpSpPr>
          <p:grpSpPr>
            <a:xfrm>
              <a:off x="1870279" y="6187951"/>
              <a:ext cx="326200" cy="475744"/>
              <a:chOff x="1870279" y="6187951"/>
              <a:chExt cx="326200" cy="475744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B33A6E2-3ECB-2F46-91D7-D438195790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81203" y="6187951"/>
                <a:ext cx="215276" cy="3631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447B51B-5E08-6A4E-AE17-B5A24434B3BF}"/>
                  </a:ext>
                </a:extLst>
              </p:cNvPr>
              <p:cNvSpPr/>
              <p:nvPr/>
            </p:nvSpPr>
            <p:spPr>
              <a:xfrm>
                <a:off x="1870279" y="6425935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9A02732-BDD5-7B43-926F-475F8414EC98}"/>
                </a:ext>
              </a:extLst>
            </p:cNvPr>
            <p:cNvGrpSpPr/>
            <p:nvPr/>
          </p:nvGrpSpPr>
          <p:grpSpPr>
            <a:xfrm>
              <a:off x="2196479" y="6187951"/>
              <a:ext cx="270200" cy="476809"/>
              <a:chOff x="2196479" y="6187951"/>
              <a:chExt cx="270200" cy="476809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B21EC25-B267-0D4A-A59A-EA712EB20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6479" y="6187951"/>
                <a:ext cx="151320" cy="35579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EE88D67-06DC-244A-9156-29FEA7568313}"/>
                  </a:ext>
                </a:extLst>
              </p:cNvPr>
              <p:cNvSpPr/>
              <p:nvPr/>
            </p:nvSpPr>
            <p:spPr>
              <a:xfrm>
                <a:off x="2228919" y="6427000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EFBC383-F58B-1840-AD70-C792C141BB1A}"/>
                </a:ext>
              </a:extLst>
            </p:cNvPr>
            <p:cNvGrpSpPr/>
            <p:nvPr/>
          </p:nvGrpSpPr>
          <p:grpSpPr>
            <a:xfrm>
              <a:off x="2593640" y="6184282"/>
              <a:ext cx="295181" cy="484621"/>
              <a:chOff x="2593640" y="6184282"/>
              <a:chExt cx="295181" cy="484621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676DF9D-73EB-384B-B941-4BB6818E23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02303" y="6184282"/>
                <a:ext cx="186518" cy="3769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63C4F52-F040-2B47-B431-0F22CD6C1FA1}"/>
                  </a:ext>
                </a:extLst>
              </p:cNvPr>
              <p:cNvSpPr/>
              <p:nvPr/>
            </p:nvSpPr>
            <p:spPr>
              <a:xfrm>
                <a:off x="2593640" y="6431143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CD8687D-683C-D04F-9827-7334FEBC7209}"/>
                </a:ext>
              </a:extLst>
            </p:cNvPr>
            <p:cNvGrpSpPr/>
            <p:nvPr/>
          </p:nvGrpSpPr>
          <p:grpSpPr>
            <a:xfrm>
              <a:off x="2890235" y="6189720"/>
              <a:ext cx="299805" cy="480247"/>
              <a:chOff x="2890235" y="6189720"/>
              <a:chExt cx="299805" cy="480247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1BD3326-47FA-1546-A5A5-B21C3DE87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0235" y="6189720"/>
                <a:ext cx="184689" cy="3715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5E6DB87-1CC1-344E-9DE1-FE9D61778FAD}"/>
                  </a:ext>
                </a:extLst>
              </p:cNvPr>
              <p:cNvSpPr/>
              <p:nvPr/>
            </p:nvSpPr>
            <p:spPr>
              <a:xfrm>
                <a:off x="2952280" y="6432207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75807D2-082C-6C42-8918-BFF52E10D23F}"/>
                </a:ext>
              </a:extLst>
            </p:cNvPr>
            <p:cNvGrpSpPr/>
            <p:nvPr/>
          </p:nvGrpSpPr>
          <p:grpSpPr>
            <a:xfrm>
              <a:off x="3299005" y="6179927"/>
              <a:ext cx="290251" cy="482703"/>
              <a:chOff x="3299005" y="6179927"/>
              <a:chExt cx="290251" cy="482703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3351922-D4F1-5948-9BD2-CBC770DFC7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17885" y="6179927"/>
                <a:ext cx="171371" cy="3711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F75250E-C0BA-854A-9BE3-6E9FD13A55A7}"/>
                  </a:ext>
                </a:extLst>
              </p:cNvPr>
              <p:cNvSpPr/>
              <p:nvPr/>
            </p:nvSpPr>
            <p:spPr>
              <a:xfrm>
                <a:off x="3299005" y="6424870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5573B7B-8455-3B47-898A-555549881BE6}"/>
                </a:ext>
              </a:extLst>
            </p:cNvPr>
            <p:cNvGrpSpPr/>
            <p:nvPr/>
          </p:nvGrpSpPr>
          <p:grpSpPr>
            <a:xfrm>
              <a:off x="3591429" y="6188075"/>
              <a:ext cx="303975" cy="475620"/>
              <a:chOff x="3591429" y="6188075"/>
              <a:chExt cx="303975" cy="475620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4DD015D-D55C-2A43-BA39-D32591B3D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1429" y="6188075"/>
                <a:ext cx="204597" cy="3731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66EEF9D-8897-B24D-AC1F-B9F89517DC84}"/>
                  </a:ext>
                </a:extLst>
              </p:cNvPr>
              <p:cNvSpPr/>
              <p:nvPr/>
            </p:nvSpPr>
            <p:spPr>
              <a:xfrm>
                <a:off x="3657644" y="6425935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EDD20B5-5A56-CC4D-8A92-B70729F544ED}"/>
                </a:ext>
              </a:extLst>
            </p:cNvPr>
            <p:cNvGrpSpPr/>
            <p:nvPr/>
          </p:nvGrpSpPr>
          <p:grpSpPr>
            <a:xfrm>
              <a:off x="4004339" y="6179927"/>
              <a:ext cx="290179" cy="472607"/>
              <a:chOff x="4004339" y="6179927"/>
              <a:chExt cx="290179" cy="47260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E40B434-9CAD-514F-A559-48E6CD8638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23147" y="6179927"/>
                <a:ext cx="171371" cy="3711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8F68B7B-1A8B-B643-9B2C-89BFC720A9B5}"/>
                  </a:ext>
                </a:extLst>
              </p:cNvPr>
              <p:cNvSpPr/>
              <p:nvPr/>
            </p:nvSpPr>
            <p:spPr>
              <a:xfrm>
                <a:off x="4004339" y="6414774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5259BAC-FB02-C84E-BE54-6BC51D9ADE4E}"/>
                </a:ext>
              </a:extLst>
            </p:cNvPr>
            <p:cNvGrpSpPr/>
            <p:nvPr/>
          </p:nvGrpSpPr>
          <p:grpSpPr>
            <a:xfrm>
              <a:off x="4293754" y="6170589"/>
              <a:ext cx="306984" cy="483010"/>
              <a:chOff x="4293754" y="6170589"/>
              <a:chExt cx="306984" cy="483010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E32E3F7-7B13-B143-836B-3D2AA8130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3754" y="6170589"/>
                <a:ext cx="204597" cy="3731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80752D4-FE01-9044-AAA0-777087636D78}"/>
                  </a:ext>
                </a:extLst>
              </p:cNvPr>
              <p:cNvSpPr/>
              <p:nvPr/>
            </p:nvSpPr>
            <p:spPr>
              <a:xfrm>
                <a:off x="4362978" y="6415839"/>
                <a:ext cx="237760" cy="2377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CB1F9CB-548D-414D-92CC-B930ABC243DE}"/>
              </a:ext>
            </a:extLst>
          </p:cNvPr>
          <p:cNvGrpSpPr/>
          <p:nvPr/>
        </p:nvGrpSpPr>
        <p:grpSpPr>
          <a:xfrm>
            <a:off x="3471834" y="5814914"/>
            <a:ext cx="477788" cy="483893"/>
            <a:chOff x="3471834" y="5814914"/>
            <a:chExt cx="477788" cy="483893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77FC1B2-383F-8D4F-B654-324CF21102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1530" y="5814914"/>
              <a:ext cx="368092" cy="3731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9CC5E53-4DF5-684F-AA8F-7C0F16B99F08}"/>
                </a:ext>
              </a:extLst>
            </p:cNvPr>
            <p:cNvSpPr/>
            <p:nvPr/>
          </p:nvSpPr>
          <p:spPr>
            <a:xfrm>
              <a:off x="3471834" y="6061047"/>
              <a:ext cx="237760" cy="237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0DF52E3-407D-414E-8438-C9B834D322D0}"/>
              </a:ext>
            </a:extLst>
          </p:cNvPr>
          <p:cNvGrpSpPr/>
          <p:nvPr/>
        </p:nvGrpSpPr>
        <p:grpSpPr>
          <a:xfrm>
            <a:off x="3949622" y="5814914"/>
            <a:ext cx="469808" cy="483893"/>
            <a:chOff x="3949622" y="5814914"/>
            <a:chExt cx="469808" cy="483893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24DF77E-5072-FC44-9428-8BE91A53E8EA}"/>
                </a:ext>
              </a:extLst>
            </p:cNvPr>
            <p:cNvCxnSpPr>
              <a:cxnSpLocks/>
            </p:cNvCxnSpPr>
            <p:nvPr/>
          </p:nvCxnSpPr>
          <p:spPr>
            <a:xfrm>
              <a:off x="3949622" y="5814914"/>
              <a:ext cx="346039" cy="3731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49E7D76-7EE7-6D41-8659-BBB309D20D74}"/>
                </a:ext>
              </a:extLst>
            </p:cNvPr>
            <p:cNvSpPr/>
            <p:nvPr/>
          </p:nvSpPr>
          <p:spPr>
            <a:xfrm>
              <a:off x="4181670" y="6061047"/>
              <a:ext cx="237760" cy="237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2B1C994-2CB7-8E49-B8F5-CF6E1CC058FE}"/>
              </a:ext>
            </a:extLst>
          </p:cNvPr>
          <p:cNvGrpSpPr/>
          <p:nvPr/>
        </p:nvGrpSpPr>
        <p:grpSpPr>
          <a:xfrm>
            <a:off x="2539944" y="5825873"/>
            <a:ext cx="465756" cy="476431"/>
            <a:chOff x="2539944" y="5825873"/>
            <a:chExt cx="465756" cy="476431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5C7A939-2611-944A-9D74-6FAD0C418484}"/>
                </a:ext>
              </a:extLst>
            </p:cNvPr>
            <p:cNvCxnSpPr>
              <a:cxnSpLocks/>
            </p:cNvCxnSpPr>
            <p:nvPr/>
          </p:nvCxnSpPr>
          <p:spPr>
            <a:xfrm>
              <a:off x="2539944" y="5825873"/>
              <a:ext cx="350915" cy="3622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1DAAD29-DFE1-C245-B91A-A5A03D16A3D0}"/>
                </a:ext>
              </a:extLst>
            </p:cNvPr>
            <p:cNvSpPr/>
            <p:nvPr/>
          </p:nvSpPr>
          <p:spPr>
            <a:xfrm>
              <a:off x="2767940" y="6064544"/>
              <a:ext cx="237760" cy="237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9DB2EF3-BD9A-034F-95B5-ADAC99061A98}"/>
              </a:ext>
            </a:extLst>
          </p:cNvPr>
          <p:cNvGrpSpPr/>
          <p:nvPr/>
        </p:nvGrpSpPr>
        <p:grpSpPr>
          <a:xfrm>
            <a:off x="2078899" y="5822406"/>
            <a:ext cx="461576" cy="484425"/>
            <a:chOff x="2078899" y="5822406"/>
            <a:chExt cx="461576" cy="48442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E25F29C-8027-FA46-93D6-9F3F0C6D3A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7724" y="5822406"/>
              <a:ext cx="342751" cy="3656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45AA4EA-2C5C-0E48-AA6B-D31DA4E8B999}"/>
                </a:ext>
              </a:extLst>
            </p:cNvPr>
            <p:cNvSpPr/>
            <p:nvPr/>
          </p:nvSpPr>
          <p:spPr>
            <a:xfrm>
              <a:off x="2078899" y="6069071"/>
              <a:ext cx="237760" cy="237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40CF2D6-4B0A-064B-A588-FBD46B6BA409}"/>
              </a:ext>
            </a:extLst>
          </p:cNvPr>
          <p:cNvGrpSpPr/>
          <p:nvPr/>
        </p:nvGrpSpPr>
        <p:grpSpPr>
          <a:xfrm>
            <a:off x="2421009" y="5492639"/>
            <a:ext cx="803514" cy="452114"/>
            <a:chOff x="2421009" y="5492639"/>
            <a:chExt cx="803514" cy="452114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F583F90-48DA-CD4A-82EF-30977DA74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0803" y="5492639"/>
              <a:ext cx="713720" cy="3222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7024A74-DD28-0941-8350-534B11F1E406}"/>
                </a:ext>
              </a:extLst>
            </p:cNvPr>
            <p:cNvSpPr/>
            <p:nvPr/>
          </p:nvSpPr>
          <p:spPr>
            <a:xfrm>
              <a:off x="2421009" y="5706993"/>
              <a:ext cx="237760" cy="2377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E941D9-96BB-3F46-9CDE-27F90C843100}"/>
              </a:ext>
            </a:extLst>
          </p:cNvPr>
          <p:cNvGrpSpPr/>
          <p:nvPr/>
        </p:nvGrpSpPr>
        <p:grpSpPr>
          <a:xfrm>
            <a:off x="3249052" y="5492639"/>
            <a:ext cx="821378" cy="452114"/>
            <a:chOff x="3249052" y="5492639"/>
            <a:chExt cx="821378" cy="452114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D4AD5C5-4F71-F24A-A1A9-CB77AECD681A}"/>
                </a:ext>
              </a:extLst>
            </p:cNvPr>
            <p:cNvCxnSpPr>
              <a:cxnSpLocks/>
            </p:cNvCxnSpPr>
            <p:nvPr/>
          </p:nvCxnSpPr>
          <p:spPr>
            <a:xfrm>
              <a:off x="3249052" y="5492639"/>
              <a:ext cx="700569" cy="3222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C875D-5C40-4C4D-8100-95F58D82FFDF}"/>
                </a:ext>
              </a:extLst>
            </p:cNvPr>
            <p:cNvSpPr/>
            <p:nvPr/>
          </p:nvSpPr>
          <p:spPr>
            <a:xfrm>
              <a:off x="3832670" y="5706993"/>
              <a:ext cx="237760" cy="2377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DDA8F4F5-31AC-8849-B56D-110E6249A3E1}"/>
              </a:ext>
            </a:extLst>
          </p:cNvPr>
          <p:cNvSpPr/>
          <p:nvPr/>
        </p:nvSpPr>
        <p:spPr>
          <a:xfrm>
            <a:off x="3118950" y="5371037"/>
            <a:ext cx="237760" cy="23776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1" grpId="0" animBg="1"/>
      <p:bldP spid="13" grpId="0" animBg="1"/>
      <p:bldP spid="8" grpId="0" animBg="1"/>
      <p:bldP spid="3" grpId="0"/>
      <p:bldP spid="19" grpId="0"/>
      <p:bldP spid="58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6579E-54D4-A046-9087-60219BD9B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elimination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DA046-F1D3-F342-9B72-AEEBAF2C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B6225F-97DD-7540-9029-0DC2D685D20B}"/>
                  </a:ext>
                </a:extLst>
              </p:cNvPr>
              <p:cNvSpPr txBox="1"/>
              <p:nvPr/>
            </p:nvSpPr>
            <p:spPr>
              <a:xfrm>
                <a:off x="4781802" y="3387826"/>
                <a:ext cx="6873035" cy="978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000" b="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nl-BE" sz="2000" b="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</m:t>
                      </m:r>
                      <m:r>
                        <m:rPr>
                          <m:nor/>
                        </m:rPr>
                        <a:rPr lang="en-US" sz="2000" dirty="0"/>
                        <m:t> </m:t>
                      </m:r>
                      <m:sSup>
                        <m:sSupPr>
                          <m:ctrlPr>
                            <a:rPr lang="nl-BE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nl-BE" sz="2000" b="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𝑝𝑝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B6225F-97DD-7540-9029-0DC2D685D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802" y="3387826"/>
                <a:ext cx="6873035" cy="978217"/>
              </a:xfrm>
              <a:prstGeom prst="rect">
                <a:avLst/>
              </a:prstGeom>
              <a:blipFill>
                <a:blip r:embed="rId3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3D41A0F8-BE4C-C948-AECB-E24F680E99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95" r="70406" b="14793"/>
          <a:stretch/>
        </p:blipFill>
        <p:spPr>
          <a:xfrm>
            <a:off x="263871" y="2297554"/>
            <a:ext cx="4285705" cy="28413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7D2C15-376F-AC4A-93F6-998BE3DBB00E}"/>
              </a:ext>
            </a:extLst>
          </p:cNvPr>
          <p:cNvGrpSpPr/>
          <p:nvPr/>
        </p:nvGrpSpPr>
        <p:grpSpPr>
          <a:xfrm>
            <a:off x="1136327" y="4069976"/>
            <a:ext cx="1243501" cy="894949"/>
            <a:chOff x="-2278118" y="3626489"/>
            <a:chExt cx="1243501" cy="89494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9FE39DB-9CA7-B048-B0B9-968E63A9FDC8}"/>
                </a:ext>
              </a:extLst>
            </p:cNvPr>
            <p:cNvSpPr/>
            <p:nvPr/>
          </p:nvSpPr>
          <p:spPr>
            <a:xfrm>
              <a:off x="-1998021" y="3626489"/>
              <a:ext cx="963404" cy="89494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3A77E45-FDD1-744B-B6BC-2DE786605161}"/>
                    </a:ext>
                  </a:extLst>
                </p:cNvPr>
                <p:cNvSpPr txBox="1"/>
                <p:nvPr/>
              </p:nvSpPr>
              <p:spPr>
                <a:xfrm>
                  <a:off x="-2278118" y="3808294"/>
                  <a:ext cx="1839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3A77E45-FDD1-744B-B6BC-2DE786605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278118" y="3808294"/>
                  <a:ext cx="18396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1250" r="-25000"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06886B46-CD3A-D74B-B5C0-09EE7B7B41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05" y="2151342"/>
            <a:ext cx="4420714" cy="3045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7EF0C9-C5E7-B945-90B0-8ACFCC84408D}"/>
              </a:ext>
            </a:extLst>
          </p:cNvPr>
          <p:cNvSpPr txBox="1"/>
          <p:nvPr/>
        </p:nvSpPr>
        <p:spPr>
          <a:xfrm>
            <a:off x="1784120" y="1804031"/>
            <a:ext cx="119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of 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926A90-A87A-3148-A6CE-41A84D858566}"/>
              </a:ext>
            </a:extLst>
          </p:cNvPr>
          <p:cNvGrpSpPr/>
          <p:nvPr/>
        </p:nvGrpSpPr>
        <p:grpSpPr>
          <a:xfrm>
            <a:off x="1361872" y="1835889"/>
            <a:ext cx="9416375" cy="3086308"/>
            <a:chOff x="1361872" y="1835889"/>
            <a:chExt cx="9416375" cy="3086308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4B65DA12-46E7-CD4E-8600-57BE57282A65}"/>
                </a:ext>
              </a:extLst>
            </p:cNvPr>
            <p:cNvSpPr/>
            <p:nvPr/>
          </p:nvSpPr>
          <p:spPr>
            <a:xfrm rot="20544431">
              <a:off x="9449468" y="2249074"/>
              <a:ext cx="349624" cy="142066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227B86-958A-E74C-B045-D4920110CB3B}"/>
                </a:ext>
              </a:extLst>
            </p:cNvPr>
            <p:cNvSpPr txBox="1"/>
            <p:nvPr/>
          </p:nvSpPr>
          <p:spPr>
            <a:xfrm>
              <a:off x="8875059" y="1835889"/>
              <a:ext cx="9845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Fill-ins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7B16FA9-0A92-5747-B064-15D0F0532413}"/>
                </a:ext>
              </a:extLst>
            </p:cNvPr>
            <p:cNvSpPr/>
            <p:nvPr/>
          </p:nvSpPr>
          <p:spPr>
            <a:xfrm>
              <a:off x="9144000" y="3677055"/>
              <a:ext cx="1634247" cy="39292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46E024C-2B96-5E49-B7EB-8D3DBD819CF3}"/>
                </a:ext>
              </a:extLst>
            </p:cNvPr>
            <p:cNvSpPr/>
            <p:nvPr/>
          </p:nvSpPr>
          <p:spPr>
            <a:xfrm>
              <a:off x="1361872" y="4035865"/>
              <a:ext cx="1059326" cy="886332"/>
            </a:xfrm>
            <a:prstGeom prst="roundRect">
              <a:avLst>
                <a:gd name="adj" fmla="val 6197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9CD6F8B-5648-7A48-9DEF-F75BB08A2D9C}"/>
              </a:ext>
            </a:extLst>
          </p:cNvPr>
          <p:cNvSpPr txBox="1"/>
          <p:nvPr/>
        </p:nvSpPr>
        <p:spPr>
          <a:xfrm>
            <a:off x="6216162" y="5424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AE505D-0AB9-334D-8CBB-288B61FD1BE0}"/>
                  </a:ext>
                </a:extLst>
              </p:cNvPr>
              <p:cNvSpPr/>
              <p:nvPr/>
            </p:nvSpPr>
            <p:spPr>
              <a:xfrm>
                <a:off x="5150229" y="3326121"/>
                <a:ext cx="2316596" cy="1094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AE505D-0AB9-334D-8CBB-288B61FD1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229" y="3326121"/>
                <a:ext cx="2316596" cy="10947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60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pand_yoda_direct_2" descr="spand_yoda_direct_2">
            <a:hlinkClick r:id="" action="ppaction://media"/>
            <a:extLst>
              <a:ext uri="{FF2B5EF4-FFF2-40B4-BE49-F238E27FC236}">
                <a16:creationId xmlns:a16="http://schemas.microsoft.com/office/drawing/2014/main" id="{A7B63D3F-40FD-C94F-8D95-33367E5F9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995" b="20295"/>
          <a:stretch/>
        </p:blipFill>
        <p:spPr>
          <a:xfrm>
            <a:off x="7938" y="1854437"/>
            <a:ext cx="12192000" cy="3614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00E67E-B5B2-EB4C-89B0-476D8E18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Fill-in in Nested Dissection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5616B-AA0C-7245-9AD2-CBDA7DB1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448156-CED9-A546-BF7A-6CAAFFCD61D3}"/>
              </a:ext>
            </a:extLst>
          </p:cNvPr>
          <p:cNvSpPr txBox="1"/>
          <p:nvPr/>
        </p:nvSpPr>
        <p:spPr>
          <a:xfrm>
            <a:off x="1279274" y="1521783"/>
            <a:ext cx="119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of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8DFA8-981F-3F48-A446-4ED4CD1DF862}"/>
              </a:ext>
            </a:extLst>
          </p:cNvPr>
          <p:cNvSpPr txBox="1"/>
          <p:nvPr/>
        </p:nvSpPr>
        <p:spPr>
          <a:xfrm>
            <a:off x="4909077" y="1506022"/>
            <a:ext cx="237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Zoom on trailing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85824-F06F-654E-9C5C-8910FA70E2A5}"/>
              </a:ext>
            </a:extLst>
          </p:cNvPr>
          <p:cNvSpPr txBox="1"/>
          <p:nvPr/>
        </p:nvSpPr>
        <p:spPr>
          <a:xfrm>
            <a:off x="9583983" y="1485105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Trailing matrix</a:t>
            </a:r>
          </a:p>
        </p:txBody>
      </p:sp>
    </p:spTree>
    <p:extLst>
      <p:ext uri="{BB962C8B-B14F-4D97-AF65-F5344CB8AC3E}">
        <p14:creationId xmlns:p14="http://schemas.microsoft.com/office/powerpoint/2010/main" val="31579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E7E0-A3D8-0C45-B9AE-4CCB78B2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methods have a lot of fill-ins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0A9CA-6D9E-3040-9511-F2559E84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200D15-62B4-7C4F-8AB4-81689244CF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5" y="2815261"/>
            <a:ext cx="12192000" cy="3677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74D96B-EF7A-3149-A8D6-8E890ED10D65}"/>
                  </a:ext>
                </a:extLst>
              </p:cNvPr>
              <p:cNvSpPr txBox="1"/>
              <p:nvPr/>
            </p:nvSpPr>
            <p:spPr>
              <a:xfrm>
                <a:off x="414957" y="2445929"/>
                <a:ext cx="28511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The largest separator,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74D96B-EF7A-3149-A8D6-8E890ED10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7" y="2445929"/>
                <a:ext cx="2851165" cy="369332"/>
              </a:xfrm>
              <a:prstGeom prst="rect">
                <a:avLst/>
              </a:prstGeom>
              <a:blipFill>
                <a:blip r:embed="rId3"/>
                <a:stretch>
                  <a:fillRect l="-132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9CE344-84C7-C443-9040-24D6856FFD5C}"/>
                  </a:ext>
                </a:extLst>
              </p:cNvPr>
              <p:cNvSpPr txBox="1"/>
              <p:nvPr/>
            </p:nvSpPr>
            <p:spPr>
              <a:xfrm>
                <a:off x="6028290" y="1883642"/>
                <a:ext cx="35191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Dense block! Cholesky costs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9CE344-84C7-C443-9040-24D6856FF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290" y="1883642"/>
                <a:ext cx="3519169" cy="369332"/>
              </a:xfrm>
              <a:prstGeom prst="rect">
                <a:avLst/>
              </a:prstGeom>
              <a:blipFill>
                <a:blip r:embed="rId4"/>
                <a:stretch>
                  <a:fillRect l="-143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BD9E30-38ED-0D4B-8826-4AE7BFE2765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787875" y="2252974"/>
            <a:ext cx="4193329" cy="40281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251C27-0398-7845-B803-FD8C17E1101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7110101" y="2252974"/>
            <a:ext cx="677774" cy="562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358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FA64-D649-0341-BC69-38923B35E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blocks take too long to factor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DD02B-0059-9640-9ADF-5BD7AF31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73254F-D179-A94F-9D1D-E6D9BBD2B517}"/>
              </a:ext>
            </a:extLst>
          </p:cNvPr>
          <p:cNvGrpSpPr/>
          <p:nvPr/>
        </p:nvGrpSpPr>
        <p:grpSpPr>
          <a:xfrm>
            <a:off x="338745" y="1593713"/>
            <a:ext cx="3429692" cy="2802506"/>
            <a:chOff x="338745" y="1593713"/>
            <a:chExt cx="3429692" cy="28025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B6B8C5-BAEF-064E-9454-E6C7B2C0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745" y="1593713"/>
              <a:ext cx="3429692" cy="18352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65627E6-23AC-9649-B88D-70D6AB77DE5F}"/>
                    </a:ext>
                  </a:extLst>
                </p:cNvPr>
                <p:cNvSpPr/>
                <p:nvPr/>
              </p:nvSpPr>
              <p:spPr>
                <a:xfrm>
                  <a:off x="358668" y="3427492"/>
                  <a:ext cx="3281833" cy="9687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/>
                    <a:t>Factoring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/>
                    <a:t> </a:t>
                  </a:r>
                </a:p>
                <a:p>
                  <a:pPr algn="ctr"/>
                  <a:r>
                    <a:rPr lang="en-US" sz="2400" dirty="0"/>
                    <a:t>takes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65627E6-23AC-9649-B88D-70D6AB77DE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68" y="3427492"/>
                  <a:ext cx="3281833" cy="968727"/>
                </a:xfrm>
                <a:prstGeom prst="rect">
                  <a:avLst/>
                </a:prstGeom>
                <a:blipFill>
                  <a:blip r:embed="rId4"/>
                  <a:stretch>
                    <a:fillRect l="-772" b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3C9EC9-8B80-C84C-A766-9CFCB8CD50A6}"/>
              </a:ext>
            </a:extLst>
          </p:cNvPr>
          <p:cNvGrpSpPr/>
          <p:nvPr/>
        </p:nvGrpSpPr>
        <p:grpSpPr>
          <a:xfrm>
            <a:off x="4405890" y="1644027"/>
            <a:ext cx="7193701" cy="3924269"/>
            <a:chOff x="1182340" y="728791"/>
            <a:chExt cx="10518852" cy="57381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ADF988-0DDB-994C-B2E7-744935BC86C4}"/>
                </a:ext>
              </a:extLst>
            </p:cNvPr>
            <p:cNvSpPr/>
            <p:nvPr/>
          </p:nvSpPr>
          <p:spPr>
            <a:xfrm>
              <a:off x="2638097" y="5244664"/>
              <a:ext cx="578069" cy="24173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5AA6A5-DF80-5141-8A77-AB05AFA8BF0B}"/>
                </a:ext>
              </a:extLst>
            </p:cNvPr>
            <p:cNvSpPr/>
            <p:nvPr/>
          </p:nvSpPr>
          <p:spPr>
            <a:xfrm>
              <a:off x="3494690" y="5065988"/>
              <a:ext cx="578069" cy="42041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191A3A-BC14-0B40-B60F-B94039EE55CD}"/>
                </a:ext>
              </a:extLst>
            </p:cNvPr>
            <p:cNvSpPr/>
            <p:nvPr/>
          </p:nvSpPr>
          <p:spPr>
            <a:xfrm>
              <a:off x="4351283" y="4876802"/>
              <a:ext cx="578069" cy="60959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726F26-17EA-C440-B41D-E563FB528EE6}"/>
                </a:ext>
              </a:extLst>
            </p:cNvPr>
            <p:cNvSpPr/>
            <p:nvPr/>
          </p:nvSpPr>
          <p:spPr>
            <a:xfrm>
              <a:off x="8886497" y="1650126"/>
              <a:ext cx="578069" cy="383627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61D5003-D6E5-C543-AAD7-AF363533BFC1}"/>
                </a:ext>
              </a:extLst>
            </p:cNvPr>
            <p:cNvCxnSpPr/>
            <p:nvPr/>
          </p:nvCxnSpPr>
          <p:spPr>
            <a:xfrm>
              <a:off x="2638097" y="5707120"/>
              <a:ext cx="734673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615F425-EEBF-9949-918C-0F9E19CEF1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4166" y="2937641"/>
              <a:ext cx="0" cy="25592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A102358-796F-C643-A4CB-52429EB26EFD}"/>
                    </a:ext>
                  </a:extLst>
                </p:cNvPr>
                <p:cNvSpPr txBox="1"/>
                <p:nvPr/>
              </p:nvSpPr>
              <p:spPr>
                <a:xfrm>
                  <a:off x="8035160" y="728791"/>
                  <a:ext cx="2182339" cy="810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A102358-796F-C643-A4CB-52429EB26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5160" y="728791"/>
                  <a:ext cx="2182339" cy="810073"/>
                </a:xfrm>
                <a:prstGeom prst="rect">
                  <a:avLst/>
                </a:prstGeom>
                <a:blipFill>
                  <a:blip r:embed="rId5"/>
                  <a:stretch>
                    <a:fillRect l="-3390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91FA1F-B55D-4140-BDAC-45DDE51A4A72}"/>
                    </a:ext>
                  </a:extLst>
                </p:cNvPr>
                <p:cNvSpPr txBox="1"/>
                <p:nvPr/>
              </p:nvSpPr>
              <p:spPr>
                <a:xfrm>
                  <a:off x="2669743" y="4015636"/>
                  <a:ext cx="2016909" cy="810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91FA1F-B55D-4140-BDAC-45DDE51A4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743" y="4015636"/>
                  <a:ext cx="2016909" cy="810073"/>
                </a:xfrm>
                <a:prstGeom prst="rect">
                  <a:avLst/>
                </a:prstGeom>
                <a:blipFill>
                  <a:blip r:embed="rId6"/>
                  <a:stretch>
                    <a:fillRect b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04E336-78B5-1840-AFB0-CEE46157FCDB}"/>
                </a:ext>
              </a:extLst>
            </p:cNvPr>
            <p:cNvSpPr txBox="1"/>
            <p:nvPr/>
          </p:nvSpPr>
          <p:spPr>
            <a:xfrm>
              <a:off x="2416478" y="5859521"/>
              <a:ext cx="1021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Leaves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E1CE73-B9B6-9940-92D0-CA8F51BA6A4F}"/>
                </a:ext>
              </a:extLst>
            </p:cNvPr>
            <p:cNvSpPr txBox="1"/>
            <p:nvPr/>
          </p:nvSpPr>
          <p:spPr>
            <a:xfrm>
              <a:off x="7092385" y="5791917"/>
              <a:ext cx="2877442" cy="675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Top separator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8E9CBC-980A-BF4F-9642-B3AE745185CC}"/>
                </a:ext>
              </a:extLst>
            </p:cNvPr>
            <p:cNvSpPr txBox="1"/>
            <p:nvPr/>
          </p:nvSpPr>
          <p:spPr>
            <a:xfrm>
              <a:off x="1182340" y="2813882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439FF81-2953-BF4B-BE0E-EB36BAC1E842}"/>
                    </a:ext>
                  </a:extLst>
                </p:cNvPr>
                <p:cNvSpPr txBox="1"/>
                <p:nvPr/>
              </p:nvSpPr>
              <p:spPr>
                <a:xfrm>
                  <a:off x="9737834" y="3663277"/>
                  <a:ext cx="1963358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439FF81-2953-BF4B-BE0E-EB36BAC1E8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7834" y="3663277"/>
                  <a:ext cx="1963358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7477" t="-9677" r="-33645" b="-96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CF0C00-D227-9B42-8D85-9513AA4E7A31}"/>
                </a:ext>
              </a:extLst>
            </p:cNvPr>
            <p:cNvSpPr/>
            <p:nvPr/>
          </p:nvSpPr>
          <p:spPr>
            <a:xfrm>
              <a:off x="8035160" y="3429000"/>
              <a:ext cx="578069" cy="207768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E5B832-6F6B-EF42-A9F7-C07A8B787A4E}"/>
              </a:ext>
            </a:extLst>
          </p:cNvPr>
          <p:cNvGrpSpPr/>
          <p:nvPr/>
        </p:nvGrpSpPr>
        <p:grpSpPr>
          <a:xfrm>
            <a:off x="408667" y="4550034"/>
            <a:ext cx="2494437" cy="2227493"/>
            <a:chOff x="408667" y="4550034"/>
            <a:chExt cx="2494437" cy="222749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5B02D0-398B-4E4C-88A4-7386593F1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6427" y="5782821"/>
              <a:ext cx="546255" cy="6500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492B4BC-E9B0-C846-9E96-4CB90E492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2682" y="4550034"/>
              <a:ext cx="0" cy="12411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7B79D05-424F-914D-A033-87D358747325}"/>
                </a:ext>
              </a:extLst>
            </p:cNvPr>
            <p:cNvGrpSpPr/>
            <p:nvPr/>
          </p:nvGrpSpPr>
          <p:grpSpPr>
            <a:xfrm>
              <a:off x="408667" y="4666918"/>
              <a:ext cx="2494437" cy="2110609"/>
              <a:chOff x="408667" y="4666918"/>
              <a:chExt cx="2494437" cy="2110609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E31284B-5649-F84C-A525-DB61664F7E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4939" y="4756150"/>
                <a:ext cx="1540786" cy="168513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0BDB3D1-3081-9C4F-8D72-FF97A5314548}"/>
                  </a:ext>
                </a:extLst>
              </p:cNvPr>
              <p:cNvGrpSpPr/>
              <p:nvPr/>
            </p:nvGrpSpPr>
            <p:grpSpPr>
              <a:xfrm>
                <a:off x="408667" y="4666918"/>
                <a:ext cx="2494437" cy="2110609"/>
                <a:chOff x="273026" y="4763737"/>
                <a:chExt cx="2494437" cy="2110609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43933756-4668-CB4B-A93F-3E4ED072A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9298" y="4782310"/>
                  <a:ext cx="0" cy="175579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5E4F32E4-C7F6-3249-BEE9-69A95FFAC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159" y="6538105"/>
                  <a:ext cx="1803930" cy="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A3FDCCD2-614A-E648-BA3A-53CCDAD79F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057" y="6505014"/>
                      <a:ext cx="72808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A3FDCCD2-614A-E648-BA3A-53CCDAD79F6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04057" y="6505014"/>
                      <a:ext cx="72808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9CB1496D-1C44-2F45-A3F6-45B5A97FB7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6" y="5468590"/>
                      <a:ext cx="72808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9CB1496D-1C44-2F45-A3F6-45B5A97FB78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3026" y="5468590"/>
                      <a:ext cx="728084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290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1026" name="Picture 2" descr="Baby Yoda 3D model 3D printable OBJ FBX STL BLEND">
                  <a:extLst>
                    <a:ext uri="{FF2B5EF4-FFF2-40B4-BE49-F238E27FC236}">
                      <a16:creationId xmlns:a16="http://schemas.microsoft.com/office/drawing/2014/main" id="{E7F9F067-C32A-364A-B1DC-EFD29DE4D9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4070" b="97093" l="4952" r="94667">
                              <a14:foregroundMark x1="48190" y1="8333" x2="48190" y2="8333"/>
                              <a14:foregroundMark x1="90571" y1="15891" x2="90571" y2="15891"/>
                              <a14:foregroundMark x1="4952" y1="15891" x2="4952" y2="15891"/>
                              <a14:foregroundMark x1="30667" y1="94477" x2="30667" y2="94477"/>
                              <a14:foregroundMark x1="50286" y1="93508" x2="78095" y2="74128"/>
                              <a14:foregroundMark x1="77619" y1="72965" x2="54476" y2="80233"/>
                              <a14:foregroundMark x1="54476" y1="80233" x2="60286" y2="86047"/>
                              <a14:foregroundMark x1="47524" y1="4167" x2="55143" y2="5523"/>
                              <a14:foregroundMark x1="94667" y1="13275" x2="92190" y2="16570"/>
                              <a14:foregroundMark x1="20000" y1="81105" x2="20000" y2="81105"/>
                              <a14:foregroundMark x1="17714" y1="80814" x2="17714" y2="80814"/>
                              <a14:foregroundMark x1="59333" y1="95930" x2="43619" y2="94283"/>
                              <a14:foregroundMark x1="36667" y1="96318" x2="36857" y2="93314"/>
                              <a14:foregroundMark x1="29048" y1="97093" x2="31333" y2="92345"/>
                              <a14:foregroundMark x1="17429" y1="80233" x2="19143" y2="74516"/>
                              <a14:backgroundMark x1="78762" y1="71609" x2="80381" y2="75194"/>
                              <a14:backgroundMark x1="80095" y1="72093" x2="81048" y2="75388"/>
                              <a14:backgroundMark x1="13905" y1="79360" x2="16476" y2="815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033484" y="4763737"/>
                  <a:ext cx="1733979" cy="1705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7680DB-414D-9E42-9A2E-F6357640ED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7095" y="5208499"/>
              <a:ext cx="3447" cy="12322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A308C44-868D-0144-8444-E540951DE0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6426" y="4558413"/>
              <a:ext cx="546255" cy="6500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C1652E-8C1D-6E41-9360-86CB57CF1581}"/>
              </a:ext>
            </a:extLst>
          </p:cNvPr>
          <p:cNvGrpSpPr/>
          <p:nvPr/>
        </p:nvGrpSpPr>
        <p:grpSpPr>
          <a:xfrm>
            <a:off x="2364117" y="4502471"/>
            <a:ext cx="2832202" cy="404983"/>
            <a:chOff x="2364117" y="4502471"/>
            <a:chExt cx="2832202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326A188-71AF-0646-B1CF-04A51E95A1BC}"/>
                    </a:ext>
                  </a:extLst>
                </p:cNvPr>
                <p:cNvSpPr/>
                <p:nvPr/>
              </p:nvSpPr>
              <p:spPr>
                <a:xfrm>
                  <a:off x="3222381" y="4502471"/>
                  <a:ext cx="1973938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2/3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326A188-71AF-0646-B1CF-04A51E95A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2381" y="4502471"/>
                  <a:ext cx="1973938" cy="40498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2A64E55-EB4A-0248-8A99-6760A77C1B0A}"/>
                </a:ext>
              </a:extLst>
            </p:cNvPr>
            <p:cNvSpPr/>
            <p:nvPr/>
          </p:nvSpPr>
          <p:spPr>
            <a:xfrm rot="10800000">
              <a:off x="2364117" y="4544595"/>
              <a:ext cx="890125" cy="29991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04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84DB-B05A-3B4B-8F07-4C3909EB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Fill-in is dense but low-rank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AA1D3-FC0C-AB4F-AFA9-736BCA27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7F24FF6-CCB8-B444-80D4-0BE58E0EEB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6479"/>
            <a:ext cx="12192000" cy="36578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50745A3-3D1C-D34C-B620-7C23C87111CF}"/>
              </a:ext>
            </a:extLst>
          </p:cNvPr>
          <p:cNvGrpSpPr/>
          <p:nvPr/>
        </p:nvGrpSpPr>
        <p:grpSpPr>
          <a:xfrm>
            <a:off x="1623048" y="1954160"/>
            <a:ext cx="2313113" cy="2870950"/>
            <a:chOff x="1623048" y="1649362"/>
            <a:chExt cx="2313113" cy="28709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C8CC2D9-AA94-F24F-81FC-A70EEB31D11D}"/>
                </a:ext>
              </a:extLst>
            </p:cNvPr>
            <p:cNvGrpSpPr/>
            <p:nvPr/>
          </p:nvGrpSpPr>
          <p:grpSpPr>
            <a:xfrm>
              <a:off x="1623048" y="1948176"/>
              <a:ext cx="1458480" cy="2285583"/>
              <a:chOff x="1623048" y="1948176"/>
              <a:chExt cx="1458480" cy="2285583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C56C8D2B-DAF8-F348-97DB-2A0D56913F27}"/>
                  </a:ext>
                </a:extLst>
              </p:cNvPr>
              <p:cNvSpPr/>
              <p:nvPr/>
            </p:nvSpPr>
            <p:spPr>
              <a:xfrm>
                <a:off x="1623048" y="1948176"/>
                <a:ext cx="143981" cy="2258064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C8FDEF8C-F97C-BA4C-A70E-299A104AC8D2}"/>
                  </a:ext>
                </a:extLst>
              </p:cNvPr>
              <p:cNvSpPr/>
              <p:nvPr/>
            </p:nvSpPr>
            <p:spPr>
              <a:xfrm>
                <a:off x="2669031" y="2336578"/>
                <a:ext cx="203200" cy="1062042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A015292C-4157-6840-9F89-865261DD59E7}"/>
                  </a:ext>
                </a:extLst>
              </p:cNvPr>
              <p:cNvSpPr/>
              <p:nvPr/>
            </p:nvSpPr>
            <p:spPr>
              <a:xfrm rot="5400000">
                <a:off x="2250688" y="3402919"/>
                <a:ext cx="203200" cy="1458480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05E83EA3-8397-1E4C-8A52-25C91BD25BC5}"/>
                  </a:ext>
                </a:extLst>
              </p:cNvPr>
              <p:cNvSpPr/>
              <p:nvPr/>
            </p:nvSpPr>
            <p:spPr>
              <a:xfrm>
                <a:off x="1767029" y="3195419"/>
                <a:ext cx="902002" cy="20320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22A4F3-5CE0-DE44-8E43-ACFD8250DFE3}"/>
                    </a:ext>
                  </a:extLst>
                </p:cNvPr>
                <p:cNvSpPr txBox="1"/>
                <p:nvPr/>
              </p:nvSpPr>
              <p:spPr>
                <a:xfrm>
                  <a:off x="2134739" y="2821246"/>
                  <a:ext cx="1839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22A4F3-5CE0-DE44-8E43-ACFD8250D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739" y="2821246"/>
                  <a:ext cx="18396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3333" r="-26667" b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BD8A194-A573-E74B-8C3A-9A81233656F0}"/>
                    </a:ext>
                  </a:extLst>
                </p:cNvPr>
                <p:cNvSpPr txBox="1"/>
                <p:nvPr/>
              </p:nvSpPr>
              <p:spPr>
                <a:xfrm>
                  <a:off x="2669031" y="2015729"/>
                  <a:ext cx="2879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BD8A194-A573-E74B-8C3A-9A8123365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031" y="2015729"/>
                  <a:ext cx="28796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3043" r="-869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F06CD53-BCDE-4548-921B-86CB21460E57}"/>
                    </a:ext>
                  </a:extLst>
                </p:cNvPr>
                <p:cNvSpPr txBox="1"/>
                <p:nvPr/>
              </p:nvSpPr>
              <p:spPr>
                <a:xfrm>
                  <a:off x="2928347" y="4243313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F06CD53-BCDE-4548-921B-86CB21460E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8347" y="4243313"/>
                  <a:ext cx="293285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8333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DF9E5E3-F507-9B4F-B1FD-1B77F077474B}"/>
                    </a:ext>
                  </a:extLst>
                </p:cNvPr>
                <p:cNvSpPr txBox="1"/>
                <p:nvPr/>
              </p:nvSpPr>
              <p:spPr>
                <a:xfrm>
                  <a:off x="1690926" y="1649362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DF9E5E3-F507-9B4F-B1FD-1B77F07747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926" y="1649362"/>
                  <a:ext cx="29328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8333" r="-8333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296A0A62-8E98-B544-9EE0-2CF96729434C}"/>
                </a:ext>
              </a:extLst>
            </p:cNvPr>
            <p:cNvSpPr/>
            <p:nvPr/>
          </p:nvSpPr>
          <p:spPr>
            <a:xfrm>
              <a:off x="2872231" y="3188345"/>
              <a:ext cx="698802" cy="203201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C962A17-C58D-8E42-B6D9-6D6366B301FB}"/>
                    </a:ext>
                  </a:extLst>
                </p:cNvPr>
                <p:cNvSpPr txBox="1"/>
                <p:nvPr/>
              </p:nvSpPr>
              <p:spPr>
                <a:xfrm>
                  <a:off x="3642876" y="3121621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C962A17-C58D-8E42-B6D9-6D6366B301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2876" y="3121621"/>
                  <a:ext cx="29328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2500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E8DB5CB-9388-4243-966A-A4A00006745F}"/>
              </a:ext>
            </a:extLst>
          </p:cNvPr>
          <p:cNvGrpSpPr/>
          <p:nvPr/>
        </p:nvGrpSpPr>
        <p:grpSpPr>
          <a:xfrm>
            <a:off x="4968327" y="2843514"/>
            <a:ext cx="2917891" cy="2912962"/>
            <a:chOff x="4968327" y="2843514"/>
            <a:chExt cx="2917891" cy="29129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728BE70-9250-AF49-A11F-FC85129E433B}"/>
                </a:ext>
              </a:extLst>
            </p:cNvPr>
            <p:cNvGrpSpPr/>
            <p:nvPr/>
          </p:nvGrpSpPr>
          <p:grpSpPr>
            <a:xfrm>
              <a:off x="4968327" y="2843514"/>
              <a:ext cx="2917891" cy="2912962"/>
              <a:chOff x="4968327" y="2843514"/>
              <a:chExt cx="2917891" cy="291296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5E95BE-4F80-1440-8D44-F72ED3CABD10}"/>
                  </a:ext>
                </a:extLst>
              </p:cNvPr>
              <p:cNvSpPr/>
              <p:nvPr/>
            </p:nvSpPr>
            <p:spPr>
              <a:xfrm>
                <a:off x="6178260" y="2843514"/>
                <a:ext cx="318305" cy="68945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78B45-972D-444F-B77B-D7A06AEADE09}"/>
                  </a:ext>
                </a:extLst>
              </p:cNvPr>
              <p:cNvSpPr/>
              <p:nvPr/>
            </p:nvSpPr>
            <p:spPr>
              <a:xfrm rot="16200000">
                <a:off x="6112423" y="5369539"/>
                <a:ext cx="450474" cy="32339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4C831B5-6F5B-6C46-8823-4DA36A8CBFB4}"/>
                  </a:ext>
                </a:extLst>
              </p:cNvPr>
              <p:cNvSpPr/>
              <p:nvPr/>
            </p:nvSpPr>
            <p:spPr>
              <a:xfrm>
                <a:off x="6178261" y="4284969"/>
                <a:ext cx="321098" cy="36033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8D4C4DD-AF05-2C4D-9FFD-4EACCFE3BE1C}"/>
                  </a:ext>
                </a:extLst>
              </p:cNvPr>
              <p:cNvSpPr/>
              <p:nvPr/>
            </p:nvSpPr>
            <p:spPr>
              <a:xfrm>
                <a:off x="6175961" y="4993795"/>
                <a:ext cx="328320" cy="23820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8C60353-717A-B34E-A2D5-826E8F55FEEC}"/>
                  </a:ext>
                </a:extLst>
              </p:cNvPr>
              <p:cNvSpPr/>
              <p:nvPr/>
            </p:nvSpPr>
            <p:spPr>
              <a:xfrm rot="16200000">
                <a:off x="7501266" y="3986129"/>
                <a:ext cx="313699" cy="45620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E097C34-E3EC-4342-A9CE-C58CD8606D2E}"/>
                  </a:ext>
                </a:extLst>
              </p:cNvPr>
              <p:cNvSpPr/>
              <p:nvPr/>
            </p:nvSpPr>
            <p:spPr>
              <a:xfrm rot="16200000">
                <a:off x="6444488" y="4038804"/>
                <a:ext cx="306271" cy="34443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6333FCF-09AF-4F4D-B06C-9E6FC46312C8}"/>
                  </a:ext>
                </a:extLst>
              </p:cNvPr>
              <p:cNvSpPr/>
              <p:nvPr/>
            </p:nvSpPr>
            <p:spPr>
              <a:xfrm rot="16200000">
                <a:off x="5153900" y="3873283"/>
                <a:ext cx="318305" cy="68945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E777BD-B56F-D848-B5E9-DCDAE2DC509F}"/>
                  </a:ext>
                </a:extLst>
              </p:cNvPr>
              <p:cNvSpPr/>
              <p:nvPr/>
            </p:nvSpPr>
            <p:spPr>
              <a:xfrm>
                <a:off x="6180881" y="4054998"/>
                <a:ext cx="323399" cy="30865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788A08-3A91-2F47-8E2F-51ABE3C7770F}"/>
                </a:ext>
              </a:extLst>
            </p:cNvPr>
            <p:cNvSpPr/>
            <p:nvPr/>
          </p:nvSpPr>
          <p:spPr>
            <a:xfrm rot="16200000">
              <a:off x="7085903" y="4096738"/>
              <a:ext cx="306271" cy="24253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1AF234B-0176-C147-814F-7B82BDD74F74}"/>
              </a:ext>
            </a:extLst>
          </p:cNvPr>
          <p:cNvSpPr txBox="1"/>
          <p:nvPr/>
        </p:nvSpPr>
        <p:spPr>
          <a:xfrm>
            <a:off x="1279274" y="1556508"/>
            <a:ext cx="119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of 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B9E30C-0D05-EF4D-B77A-B30AD7595D74}"/>
              </a:ext>
            </a:extLst>
          </p:cNvPr>
          <p:cNvSpPr txBox="1"/>
          <p:nvPr/>
        </p:nvSpPr>
        <p:spPr>
          <a:xfrm>
            <a:off x="4909077" y="1540747"/>
            <a:ext cx="237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Zoom on trailing matrix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11D78C-E684-5843-9D1A-E39E6B94D725}"/>
              </a:ext>
            </a:extLst>
          </p:cNvPr>
          <p:cNvSpPr txBox="1"/>
          <p:nvPr/>
        </p:nvSpPr>
        <p:spPr>
          <a:xfrm>
            <a:off x="9583983" y="1519830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Trailing matrix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5B77B3-5899-784A-9B72-36DD2C3F5AC4}"/>
              </a:ext>
            </a:extLst>
          </p:cNvPr>
          <p:cNvGrpSpPr/>
          <p:nvPr/>
        </p:nvGrpSpPr>
        <p:grpSpPr>
          <a:xfrm>
            <a:off x="4897904" y="2488938"/>
            <a:ext cx="3254664" cy="3344703"/>
            <a:chOff x="4897904" y="2488938"/>
            <a:chExt cx="3254664" cy="3344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653E919-7479-9147-906B-04979B9CAD05}"/>
                    </a:ext>
                  </a:extLst>
                </p:cNvPr>
                <p:cNvSpPr txBox="1"/>
                <p:nvPr/>
              </p:nvSpPr>
              <p:spPr>
                <a:xfrm>
                  <a:off x="7242790" y="4535180"/>
                  <a:ext cx="909778" cy="660252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00B05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𝑝𝑛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653E919-7479-9147-906B-04979B9CA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2790" y="4535180"/>
                  <a:ext cx="909778" cy="660252"/>
                </a:xfrm>
                <a:prstGeom prst="roundRect">
                  <a:avLst/>
                </a:prstGeom>
                <a:blipFill>
                  <a:blip r:embed="rId9"/>
                  <a:stretch>
                    <a:fillRect l="-6757" b="-11111"/>
                  </a:stretch>
                </a:blipFill>
                <a:ln w="1905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DF05FA2-EA18-2148-A1E0-C8CEC3AE7B7E}"/>
                    </a:ext>
                  </a:extLst>
                </p:cNvPr>
                <p:cNvSpPr txBox="1"/>
                <p:nvPr/>
              </p:nvSpPr>
              <p:spPr>
                <a:xfrm>
                  <a:off x="5116532" y="2488938"/>
                  <a:ext cx="907998" cy="660252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00B05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𝑛𝑝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DF05FA2-EA18-2148-A1E0-C8CEC3AE7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6532" y="2488938"/>
                  <a:ext cx="907998" cy="660252"/>
                </a:xfrm>
                <a:prstGeom prst="roundRect">
                  <a:avLst/>
                </a:prstGeom>
                <a:blipFill>
                  <a:blip r:embed="rId10"/>
                  <a:stretch>
                    <a:fillRect l="-6757" b="-7273"/>
                  </a:stretch>
                </a:blipFill>
                <a:ln w="1905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C6C8A16-1812-F441-B31E-F3B0A2D9759D}"/>
                </a:ext>
              </a:extLst>
            </p:cNvPr>
            <p:cNvSpPr/>
            <p:nvPr/>
          </p:nvSpPr>
          <p:spPr>
            <a:xfrm>
              <a:off x="6075773" y="2743906"/>
              <a:ext cx="498647" cy="308973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9A120753-8D9E-2042-8412-50A3569EA1AB}"/>
                </a:ext>
              </a:extLst>
            </p:cNvPr>
            <p:cNvSpPr/>
            <p:nvPr/>
          </p:nvSpPr>
          <p:spPr>
            <a:xfrm rot="5400000">
              <a:off x="6193448" y="2676388"/>
              <a:ext cx="498647" cy="308973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EA38CDD-52F0-F044-9D85-CF3B1A09F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561564"/>
              </p:ext>
            </p:extLst>
          </p:nvPr>
        </p:nvGraphicFramePr>
        <p:xfrm>
          <a:off x="3104510" y="2010531"/>
          <a:ext cx="5982980" cy="392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7186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6539F-EAB2-FB44-B310-A493E4E5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Sparsification: block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9443C-88B6-764F-B266-C7727145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232757-F2E8-304A-AF5B-30184C5B8089}"/>
                  </a:ext>
                </a:extLst>
              </p:cNvPr>
              <p:cNvSpPr txBox="1"/>
              <p:nvPr/>
            </p:nvSpPr>
            <p:spPr>
              <a:xfrm>
                <a:off x="3936161" y="3991715"/>
                <a:ext cx="7677871" cy="1403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nl-BE" sz="2800" b="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sz="2800" dirty="0"/>
                        <m:t> </m:t>
                      </m:r>
                      <m:sSup>
                        <m:sSupPr>
                          <m:ctrlPr>
                            <a:rPr lang="nl-BE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nl-BE" sz="2800" b="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232757-F2E8-304A-AF5B-30184C5B8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61" y="3991715"/>
                <a:ext cx="7677871" cy="1403654"/>
              </a:xfrm>
              <a:prstGeom prst="rect">
                <a:avLst/>
              </a:prstGeom>
              <a:blipFill>
                <a:blip r:embed="rId3"/>
                <a:stretch>
                  <a:fillRect l="-661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Qr code&#10;&#10;Description automatically generated">
            <a:extLst>
              <a:ext uri="{FF2B5EF4-FFF2-40B4-BE49-F238E27FC236}">
                <a16:creationId xmlns:a16="http://schemas.microsoft.com/office/drawing/2014/main" id="{BB261727-D8C6-6143-8CCC-478F8D1BB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6764"/>
            <a:ext cx="3694176" cy="361283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476EE66-7242-2E4B-AA9B-B25EF3E3B9DA}"/>
              </a:ext>
            </a:extLst>
          </p:cNvPr>
          <p:cNvGrpSpPr/>
          <p:nvPr/>
        </p:nvGrpSpPr>
        <p:grpSpPr>
          <a:xfrm>
            <a:off x="1623048" y="1961092"/>
            <a:ext cx="2313113" cy="2870950"/>
            <a:chOff x="1623048" y="1649362"/>
            <a:chExt cx="2313113" cy="287095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F43964-F7C1-9148-9413-D864C193AE8F}"/>
                </a:ext>
              </a:extLst>
            </p:cNvPr>
            <p:cNvGrpSpPr/>
            <p:nvPr/>
          </p:nvGrpSpPr>
          <p:grpSpPr>
            <a:xfrm>
              <a:off x="1623048" y="1948176"/>
              <a:ext cx="1458480" cy="2285583"/>
              <a:chOff x="1623048" y="1948176"/>
              <a:chExt cx="1458480" cy="2285583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D2A08407-C495-F346-9C2D-422A9BAE8DC5}"/>
                  </a:ext>
                </a:extLst>
              </p:cNvPr>
              <p:cNvSpPr/>
              <p:nvPr/>
            </p:nvSpPr>
            <p:spPr>
              <a:xfrm>
                <a:off x="1623048" y="1948176"/>
                <a:ext cx="143981" cy="2258064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EAFA89B8-041E-664F-8192-9BD023E364E2}"/>
                  </a:ext>
                </a:extLst>
              </p:cNvPr>
              <p:cNvSpPr/>
              <p:nvPr/>
            </p:nvSpPr>
            <p:spPr>
              <a:xfrm>
                <a:off x="2669031" y="2336578"/>
                <a:ext cx="203200" cy="1062042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D4F4D6DF-A8A2-7B4D-9D8F-E737C24FE037}"/>
                  </a:ext>
                </a:extLst>
              </p:cNvPr>
              <p:cNvSpPr/>
              <p:nvPr/>
            </p:nvSpPr>
            <p:spPr>
              <a:xfrm rot="5400000">
                <a:off x="2250688" y="3402919"/>
                <a:ext cx="203200" cy="1458480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AEBF6D20-3A2A-4448-83C3-0C840CE0247E}"/>
                  </a:ext>
                </a:extLst>
              </p:cNvPr>
              <p:cNvSpPr/>
              <p:nvPr/>
            </p:nvSpPr>
            <p:spPr>
              <a:xfrm>
                <a:off x="1767029" y="3195419"/>
                <a:ext cx="902002" cy="20320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683D033-1748-0643-95C9-453DF2DD56CC}"/>
                    </a:ext>
                  </a:extLst>
                </p:cNvPr>
                <p:cNvSpPr txBox="1"/>
                <p:nvPr/>
              </p:nvSpPr>
              <p:spPr>
                <a:xfrm>
                  <a:off x="2134739" y="2821246"/>
                  <a:ext cx="1839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683D033-1748-0643-95C9-453DF2DD56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739" y="2821246"/>
                  <a:ext cx="18396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3333" r="-26667"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5A690D6-1F1A-1246-A38D-350DCD609CCF}"/>
                    </a:ext>
                  </a:extLst>
                </p:cNvPr>
                <p:cNvSpPr txBox="1"/>
                <p:nvPr/>
              </p:nvSpPr>
              <p:spPr>
                <a:xfrm>
                  <a:off x="2669031" y="2015729"/>
                  <a:ext cx="2879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5A690D6-1F1A-1246-A38D-350DCD609C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031" y="2015729"/>
                  <a:ext cx="28796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3043" r="-8696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B3E377-8F53-F84F-9569-800C1571AC3E}"/>
                    </a:ext>
                  </a:extLst>
                </p:cNvPr>
                <p:cNvSpPr txBox="1"/>
                <p:nvPr/>
              </p:nvSpPr>
              <p:spPr>
                <a:xfrm>
                  <a:off x="2928347" y="4243313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B3E377-8F53-F84F-9569-800C1571AC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8347" y="4243313"/>
                  <a:ext cx="29328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8333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B078343-4F20-BE4B-8CE7-A6E40876F234}"/>
                    </a:ext>
                  </a:extLst>
                </p:cNvPr>
                <p:cNvSpPr txBox="1"/>
                <p:nvPr/>
              </p:nvSpPr>
              <p:spPr>
                <a:xfrm>
                  <a:off x="1690926" y="1649362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B078343-4F20-BE4B-8CE7-A6E40876F2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926" y="1649362"/>
                  <a:ext cx="29328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8333" r="-8333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2E576C8F-C5C8-5149-952E-2C984FF7547A}"/>
                </a:ext>
              </a:extLst>
            </p:cNvPr>
            <p:cNvSpPr/>
            <p:nvPr/>
          </p:nvSpPr>
          <p:spPr>
            <a:xfrm>
              <a:off x="2872231" y="3188345"/>
              <a:ext cx="698802" cy="203201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EB9013-B71F-7A4B-A8D9-5A9810BCAD93}"/>
                    </a:ext>
                  </a:extLst>
                </p:cNvPr>
                <p:cNvSpPr txBox="1"/>
                <p:nvPr/>
              </p:nvSpPr>
              <p:spPr>
                <a:xfrm>
                  <a:off x="3642876" y="3121621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EB9013-B71F-7A4B-A8D9-5A9810BCA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2876" y="3121621"/>
                  <a:ext cx="293285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2500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D75FC9-8AB1-4C41-ACFE-39EC1AA53B00}"/>
              </a:ext>
            </a:extLst>
          </p:cNvPr>
          <p:cNvSpPr txBox="1"/>
          <p:nvPr/>
        </p:nvSpPr>
        <p:spPr>
          <a:xfrm>
            <a:off x="4449966" y="2465958"/>
            <a:ext cx="3652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 strictly needed</a:t>
            </a:r>
          </a:p>
          <a:p>
            <a:r>
              <a:rPr lang="en-US" sz="2400" dirty="0"/>
              <a:t>Very important for accuracy</a:t>
            </a:r>
          </a:p>
        </p:txBody>
      </p:sp>
    </p:spTree>
    <p:extLst>
      <p:ext uri="{BB962C8B-B14F-4D97-AF65-F5344CB8AC3E}">
        <p14:creationId xmlns:p14="http://schemas.microsoft.com/office/powerpoint/2010/main" val="382456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Qr code&#10;&#10;Description automatically generated">
            <a:extLst>
              <a:ext uri="{FF2B5EF4-FFF2-40B4-BE49-F238E27FC236}">
                <a16:creationId xmlns:a16="http://schemas.microsoft.com/office/drawing/2014/main" id="{207CB1C3-8441-864A-B48F-A99975408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6764"/>
            <a:ext cx="3694176" cy="3612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6539F-EAB2-FB44-B310-A493E4E5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Sparsification: low-rank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9443C-88B6-764F-B266-C7727145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F9DEEA-1308-5043-8701-9D41FB695F49}"/>
                  </a:ext>
                </a:extLst>
              </p:cNvPr>
              <p:cNvSpPr txBox="1"/>
              <p:nvPr/>
            </p:nvSpPr>
            <p:spPr>
              <a:xfrm>
                <a:off x="4054622" y="3464161"/>
                <a:ext cx="7299178" cy="30287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i="1" dirty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 dirty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  <m:e>
                                <m:r>
                                  <a:rPr lang="en-US" sz="2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𝑐𝑛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>
                                <m:r>
                                  <a:rPr lang="en-US" sz="2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/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F9DEEA-1308-5043-8701-9D41FB695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622" y="3464161"/>
                <a:ext cx="7299178" cy="3028714"/>
              </a:xfrm>
              <a:prstGeom prst="rect">
                <a:avLst/>
              </a:prstGeom>
              <a:blipFill>
                <a:blip r:embed="rId4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CF5598C-4771-7D44-8E1C-C54A65127528}"/>
              </a:ext>
            </a:extLst>
          </p:cNvPr>
          <p:cNvGrpSpPr/>
          <p:nvPr/>
        </p:nvGrpSpPr>
        <p:grpSpPr>
          <a:xfrm>
            <a:off x="1623048" y="1961092"/>
            <a:ext cx="2313113" cy="2870950"/>
            <a:chOff x="1623048" y="1649362"/>
            <a:chExt cx="2313113" cy="2870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C61CDC-C3C8-654C-BB6F-0C96216BB5B1}"/>
                </a:ext>
              </a:extLst>
            </p:cNvPr>
            <p:cNvGrpSpPr/>
            <p:nvPr/>
          </p:nvGrpSpPr>
          <p:grpSpPr>
            <a:xfrm>
              <a:off x="1623048" y="1948176"/>
              <a:ext cx="1458480" cy="2285583"/>
              <a:chOff x="1623048" y="1948176"/>
              <a:chExt cx="1458480" cy="2285583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AD1DE296-3146-5A4F-B585-1B59AE7856F6}"/>
                  </a:ext>
                </a:extLst>
              </p:cNvPr>
              <p:cNvSpPr/>
              <p:nvPr/>
            </p:nvSpPr>
            <p:spPr>
              <a:xfrm>
                <a:off x="1623048" y="1948176"/>
                <a:ext cx="143981" cy="2258064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1C3FB613-42B1-EE4F-BCFD-CA7D43DC2EE3}"/>
                  </a:ext>
                </a:extLst>
              </p:cNvPr>
              <p:cNvSpPr/>
              <p:nvPr/>
            </p:nvSpPr>
            <p:spPr>
              <a:xfrm>
                <a:off x="2669031" y="2336578"/>
                <a:ext cx="203200" cy="1062042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7DC53A8D-2358-D940-81F5-796E02697C89}"/>
                  </a:ext>
                </a:extLst>
              </p:cNvPr>
              <p:cNvSpPr/>
              <p:nvPr/>
            </p:nvSpPr>
            <p:spPr>
              <a:xfrm rot="5400000">
                <a:off x="2250688" y="3402919"/>
                <a:ext cx="203200" cy="1458480"/>
              </a:xfrm>
              <a:prstGeom prst="round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B5573C36-9E2C-BB4E-91A9-445E9FC3675A}"/>
                  </a:ext>
                </a:extLst>
              </p:cNvPr>
              <p:cNvSpPr/>
              <p:nvPr/>
            </p:nvSpPr>
            <p:spPr>
              <a:xfrm>
                <a:off x="1767029" y="3195419"/>
                <a:ext cx="902002" cy="20320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FEBC04D-929A-B740-8A56-FC4B7A8C5003}"/>
                    </a:ext>
                  </a:extLst>
                </p:cNvPr>
                <p:cNvSpPr txBox="1"/>
                <p:nvPr/>
              </p:nvSpPr>
              <p:spPr>
                <a:xfrm>
                  <a:off x="2134739" y="2821246"/>
                  <a:ext cx="1839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FEBC04D-929A-B740-8A56-FC4B7A8C50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739" y="2821246"/>
                  <a:ext cx="18396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3333" r="-26667"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8A9FB1A-62E1-0442-B496-1DEB1DC52780}"/>
                    </a:ext>
                  </a:extLst>
                </p:cNvPr>
                <p:cNvSpPr txBox="1"/>
                <p:nvPr/>
              </p:nvSpPr>
              <p:spPr>
                <a:xfrm>
                  <a:off x="2669031" y="2015729"/>
                  <a:ext cx="2879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8A9FB1A-62E1-0442-B496-1DEB1DC527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031" y="2015729"/>
                  <a:ext cx="28796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3043" r="-8696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AAE5D1B-E7D5-6543-A1AF-FA71A7407C1F}"/>
                    </a:ext>
                  </a:extLst>
                </p:cNvPr>
                <p:cNvSpPr txBox="1"/>
                <p:nvPr/>
              </p:nvSpPr>
              <p:spPr>
                <a:xfrm>
                  <a:off x="2928347" y="4243313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AAE5D1B-E7D5-6543-A1AF-FA71A7407C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8347" y="4243313"/>
                  <a:ext cx="293285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8333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B383B6F-66FD-E640-9361-5BD59A3898BC}"/>
                    </a:ext>
                  </a:extLst>
                </p:cNvPr>
                <p:cNvSpPr txBox="1"/>
                <p:nvPr/>
              </p:nvSpPr>
              <p:spPr>
                <a:xfrm>
                  <a:off x="1690926" y="1649362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B383B6F-66FD-E640-9361-5BD59A3898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926" y="1649362"/>
                  <a:ext cx="293285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8333" r="-8333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AF04E81-7D3F-0740-82F0-9F68007430CF}"/>
                </a:ext>
              </a:extLst>
            </p:cNvPr>
            <p:cNvSpPr/>
            <p:nvPr/>
          </p:nvSpPr>
          <p:spPr>
            <a:xfrm>
              <a:off x="2872231" y="3188345"/>
              <a:ext cx="698802" cy="203201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220DA1B-538F-C44F-B140-64E3B7B74C19}"/>
                    </a:ext>
                  </a:extLst>
                </p:cNvPr>
                <p:cNvSpPr txBox="1"/>
                <p:nvPr/>
              </p:nvSpPr>
              <p:spPr>
                <a:xfrm>
                  <a:off x="3642876" y="3121621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220DA1B-538F-C44F-B140-64E3B7B74C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2876" y="3121621"/>
                  <a:ext cx="293285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2500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8840F8-AD57-694B-8916-6C0841BAB52D}"/>
              </a:ext>
            </a:extLst>
          </p:cNvPr>
          <p:cNvGrpSpPr/>
          <p:nvPr/>
        </p:nvGrpSpPr>
        <p:grpSpPr>
          <a:xfrm>
            <a:off x="5057605" y="1628489"/>
            <a:ext cx="6735883" cy="1279717"/>
            <a:chOff x="5588547" y="1628489"/>
            <a:chExt cx="6735883" cy="12797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C20B647-88BA-DB40-AD81-CD547FC8F336}"/>
                    </a:ext>
                  </a:extLst>
                </p:cNvPr>
                <p:cNvSpPr txBox="1"/>
                <p:nvPr/>
              </p:nvSpPr>
              <p:spPr>
                <a:xfrm>
                  <a:off x="5588547" y="1628489"/>
                  <a:ext cx="6735883" cy="4168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𝑝𝑛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𝑛𝑝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6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C20B647-88BA-DB40-AD81-CD547FC8F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8547" y="1628489"/>
                  <a:ext cx="6735883" cy="416845"/>
                </a:xfrm>
                <a:prstGeom prst="rect">
                  <a:avLst/>
                </a:prstGeom>
                <a:blipFill>
                  <a:blip r:embed="rId13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6971EA0-0D8E-534E-8D3D-78CA9C1D6148}"/>
                    </a:ext>
                  </a:extLst>
                </p:cNvPr>
                <p:cNvSpPr/>
                <p:nvPr/>
              </p:nvSpPr>
              <p:spPr>
                <a:xfrm>
                  <a:off x="5646421" y="2136969"/>
                  <a:ext cx="2749407" cy="7712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6971EA0-0D8E-534E-8D3D-78CA9C1D6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421" y="2136969"/>
                  <a:ext cx="2749407" cy="771237"/>
                </a:xfrm>
                <a:prstGeom prst="rect">
                  <a:avLst/>
                </a:prstGeom>
                <a:blipFill>
                  <a:blip r:embed="rId1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70493F-3F28-CA4F-82BB-96F15A131EC5}"/>
              </a:ext>
            </a:extLst>
          </p:cNvPr>
          <p:cNvGrpSpPr/>
          <p:nvPr/>
        </p:nvGrpSpPr>
        <p:grpSpPr>
          <a:xfrm>
            <a:off x="6429241" y="5060076"/>
            <a:ext cx="1813441" cy="1009237"/>
            <a:chOff x="6507829" y="5017786"/>
            <a:chExt cx="1813441" cy="1009237"/>
          </a:xfrm>
        </p:grpSpPr>
        <p:sp>
          <p:nvSpPr>
            <p:cNvPr id="5" name="Cross 4">
              <a:extLst>
                <a:ext uri="{FF2B5EF4-FFF2-40B4-BE49-F238E27FC236}">
                  <a16:creationId xmlns:a16="http://schemas.microsoft.com/office/drawing/2014/main" id="{67B45739-F64B-CC47-ACAB-0A29AD004000}"/>
                </a:ext>
              </a:extLst>
            </p:cNvPr>
            <p:cNvSpPr/>
            <p:nvPr/>
          </p:nvSpPr>
          <p:spPr>
            <a:xfrm rot="2701228">
              <a:off x="6507829" y="5739975"/>
              <a:ext cx="287048" cy="287048"/>
            </a:xfrm>
            <a:prstGeom prst="plus">
              <a:avLst>
                <a:gd name="adj" fmla="val 34135"/>
              </a:avLst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ross 23">
              <a:extLst>
                <a:ext uri="{FF2B5EF4-FFF2-40B4-BE49-F238E27FC236}">
                  <a16:creationId xmlns:a16="http://schemas.microsoft.com/office/drawing/2014/main" id="{AD2BCA59-007A-4641-B8FA-D908D25A1156}"/>
                </a:ext>
              </a:extLst>
            </p:cNvPr>
            <p:cNvSpPr/>
            <p:nvPr/>
          </p:nvSpPr>
          <p:spPr>
            <a:xfrm rot="2701228">
              <a:off x="8034222" y="5017786"/>
              <a:ext cx="287048" cy="287048"/>
            </a:xfrm>
            <a:prstGeom prst="plus">
              <a:avLst>
                <a:gd name="adj" fmla="val 34135"/>
              </a:avLst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953408-5635-EB4D-A1EB-81A1B229D4D3}"/>
              </a:ext>
            </a:extLst>
          </p:cNvPr>
          <p:cNvSpPr/>
          <p:nvPr/>
        </p:nvSpPr>
        <p:spPr>
          <a:xfrm>
            <a:off x="6927184" y="5378245"/>
            <a:ext cx="2383276" cy="1129223"/>
          </a:xfrm>
          <a:prstGeom prst="roundRect">
            <a:avLst>
              <a:gd name="adj" fmla="val 581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9C384-17EC-AA4D-9B40-6892BECAFFAC}"/>
              </a:ext>
            </a:extLst>
          </p:cNvPr>
          <p:cNvSpPr txBox="1"/>
          <p:nvPr/>
        </p:nvSpPr>
        <p:spPr>
          <a:xfrm>
            <a:off x="8088600" y="2307064"/>
            <a:ext cx="1779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(RRQR, SVD, ...)</a:t>
            </a:r>
          </a:p>
        </p:txBody>
      </p:sp>
    </p:spTree>
    <p:extLst>
      <p:ext uri="{BB962C8B-B14F-4D97-AF65-F5344CB8AC3E}">
        <p14:creationId xmlns:p14="http://schemas.microsoft.com/office/powerpoint/2010/main" val="24327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7F06-87D7-AB4F-8EC2-AB544E72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Sparsification: low-rank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61D0A-4A61-CA43-87BF-6478B678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DEA4FE4B-BAA3-954E-8112-A3E7372F1D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2418"/>
            <a:ext cx="12192000" cy="3807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2ADFE6-B9F8-0C44-9B10-FB13FF8A1675}"/>
              </a:ext>
            </a:extLst>
          </p:cNvPr>
          <p:cNvGrpSpPr/>
          <p:nvPr/>
        </p:nvGrpSpPr>
        <p:grpSpPr>
          <a:xfrm>
            <a:off x="0" y="2077468"/>
            <a:ext cx="12192000" cy="4361003"/>
            <a:chOff x="0" y="2077468"/>
            <a:chExt cx="12192000" cy="43610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7F32F8-48EB-B74C-8F89-8BA1518D1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077468"/>
              <a:ext cx="12192000" cy="3732130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707BA591-A8BA-394A-808D-FE18C130933E}"/>
                </a:ext>
              </a:extLst>
            </p:cNvPr>
            <p:cNvSpPr/>
            <p:nvPr/>
          </p:nvSpPr>
          <p:spPr>
            <a:xfrm rot="18862687">
              <a:off x="3450324" y="4984185"/>
              <a:ext cx="2067833" cy="298506"/>
            </a:xfrm>
            <a:prstGeom prst="right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15CECD3-3BD7-7247-8CFB-D1C8373B6EBB}"/>
                    </a:ext>
                  </a:extLst>
                </p:cNvPr>
                <p:cNvSpPr txBox="1"/>
                <p:nvPr/>
              </p:nvSpPr>
              <p:spPr>
                <a:xfrm>
                  <a:off x="2886457" y="5976806"/>
                  <a:ext cx="259006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</m:t>
                      </m:r>
                      <m:r>
                        <a:rPr lang="en-US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</m:oMath>
                  </a14:m>
                  <a:r>
                    <a:rPr lang="en-US" sz="2400" dirty="0"/>
                    <a:t> ignore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15CECD3-3BD7-7247-8CFB-D1C8373B6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457" y="5976806"/>
                  <a:ext cx="2590068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488" t="-8108" r="-2439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DB7636-DDD2-654D-92CD-850CD6F2654D}"/>
              </a:ext>
            </a:extLst>
          </p:cNvPr>
          <p:cNvGrpSpPr/>
          <p:nvPr/>
        </p:nvGrpSpPr>
        <p:grpSpPr>
          <a:xfrm>
            <a:off x="3060077" y="1623259"/>
            <a:ext cx="1259674" cy="748114"/>
            <a:chOff x="3060077" y="1623259"/>
            <a:chExt cx="1259674" cy="7481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BCB06E-960B-8E47-BB35-265101A0D3BF}"/>
                </a:ext>
              </a:extLst>
            </p:cNvPr>
            <p:cNvSpPr txBox="1"/>
            <p:nvPr/>
          </p:nvSpPr>
          <p:spPr>
            <a:xfrm>
              <a:off x="3060077" y="1623259"/>
              <a:ext cx="115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Identity</a:t>
              </a: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E7E0D5EE-C170-C444-9085-CBAFE5D91BE0}"/>
                </a:ext>
              </a:extLst>
            </p:cNvPr>
            <p:cNvSpPr/>
            <p:nvPr/>
          </p:nvSpPr>
          <p:spPr>
            <a:xfrm rot="1207488">
              <a:off x="3573517" y="2130995"/>
              <a:ext cx="746234" cy="240378"/>
            </a:xfrm>
            <a:prstGeom prst="rightArrow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15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8E82-31E1-AA49-A0CE-29DEC284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interfaces through </a:t>
            </a:r>
            <a:br>
              <a:rPr lang="en-US" dirty="0"/>
            </a:br>
            <a:r>
              <a:rPr lang="en-US" dirty="0"/>
              <a:t>overlapping separators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07C8C-CB0E-B647-96F8-1908AF1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E17A7DB9-439B-7148-8951-8401D2020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64" y="3185344"/>
            <a:ext cx="1925205" cy="1915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BC265-F0B2-B44D-8D59-E8683682ED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" t="28183" r="71313" b="17008"/>
          <a:stretch/>
        </p:blipFill>
        <p:spPr>
          <a:xfrm>
            <a:off x="3013491" y="2084973"/>
            <a:ext cx="6012896" cy="404736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DE8554-98F7-E043-BA25-7D1D84B21F00}"/>
              </a:ext>
            </a:extLst>
          </p:cNvPr>
          <p:cNvSpPr/>
          <p:nvPr/>
        </p:nvSpPr>
        <p:spPr>
          <a:xfrm rot="5400000">
            <a:off x="5179038" y="3935876"/>
            <a:ext cx="131114" cy="154354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4F81B2-FEA7-2D46-9FFE-0838934C1774}"/>
              </a:ext>
            </a:extLst>
          </p:cNvPr>
          <p:cNvSpPr/>
          <p:nvPr/>
        </p:nvSpPr>
        <p:spPr>
          <a:xfrm rot="10800000">
            <a:off x="4362787" y="2503163"/>
            <a:ext cx="121819" cy="120355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FCB753A-FD77-154C-B214-FF01B6191BD4}"/>
              </a:ext>
            </a:extLst>
          </p:cNvPr>
          <p:cNvSpPr/>
          <p:nvPr/>
        </p:nvSpPr>
        <p:spPr>
          <a:xfrm rot="5400000">
            <a:off x="6682676" y="3745123"/>
            <a:ext cx="120602" cy="168256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0730DF5-2540-2A44-B958-A6DF05466183}"/>
              </a:ext>
            </a:extLst>
          </p:cNvPr>
          <p:cNvSpPr/>
          <p:nvPr/>
        </p:nvSpPr>
        <p:spPr>
          <a:xfrm rot="10800000">
            <a:off x="7084737" y="2629666"/>
            <a:ext cx="121818" cy="107704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C82EB-EC57-DF4B-824E-AE380B282C35}"/>
              </a:ext>
            </a:extLst>
          </p:cNvPr>
          <p:cNvSpPr/>
          <p:nvPr/>
        </p:nvSpPr>
        <p:spPr>
          <a:xfrm rot="5400000">
            <a:off x="4938841" y="2629188"/>
            <a:ext cx="131115" cy="202393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7F2395-0E74-2546-8D61-3F1FD7421F1C}"/>
              </a:ext>
            </a:extLst>
          </p:cNvPr>
          <p:cNvSpPr/>
          <p:nvPr/>
        </p:nvSpPr>
        <p:spPr>
          <a:xfrm rot="5400000">
            <a:off x="6965299" y="2511999"/>
            <a:ext cx="131113" cy="22583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5F8C903-96FD-B941-AAB1-748785DDC1CD}"/>
              </a:ext>
            </a:extLst>
          </p:cNvPr>
          <p:cNvSpPr/>
          <p:nvPr/>
        </p:nvSpPr>
        <p:spPr>
          <a:xfrm>
            <a:off x="5901696" y="2163633"/>
            <a:ext cx="121819" cy="37972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2506B99-9B0F-BE4F-84E8-ABB687720D92}"/>
              </a:ext>
            </a:extLst>
          </p:cNvPr>
          <p:cNvGrpSpPr/>
          <p:nvPr/>
        </p:nvGrpSpPr>
        <p:grpSpPr>
          <a:xfrm>
            <a:off x="3009920" y="2084972"/>
            <a:ext cx="6012896" cy="4047365"/>
            <a:chOff x="6179106" y="1999836"/>
            <a:chExt cx="6012896" cy="40473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ABC83C-6619-E64F-B71F-0CF545769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2" t="28183" r="71313" b="17008"/>
            <a:stretch/>
          </p:blipFill>
          <p:spPr>
            <a:xfrm>
              <a:off x="6179106" y="1999836"/>
              <a:ext cx="6012896" cy="4047365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2FC64EB-AB07-C64C-9CAF-B7645C17B271}"/>
                </a:ext>
              </a:extLst>
            </p:cNvPr>
            <p:cNvSpPr/>
            <p:nvPr/>
          </p:nvSpPr>
          <p:spPr>
            <a:xfrm rot="10800000">
              <a:off x="10252781" y="2554467"/>
              <a:ext cx="114173" cy="95208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D415D70-DE82-A648-9824-21B40C17A69E}"/>
                </a:ext>
              </a:extLst>
            </p:cNvPr>
            <p:cNvSpPr/>
            <p:nvPr/>
          </p:nvSpPr>
          <p:spPr>
            <a:xfrm rot="10800000">
              <a:off x="7532556" y="2430097"/>
              <a:ext cx="114172" cy="107451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049D995-5972-434E-A9DB-6D520B03F280}"/>
                </a:ext>
              </a:extLst>
            </p:cNvPr>
            <p:cNvSpPr/>
            <p:nvPr/>
          </p:nvSpPr>
          <p:spPr>
            <a:xfrm rot="5400000">
              <a:off x="9200328" y="1474885"/>
              <a:ext cx="108878" cy="41722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7C079FD-F48B-5948-8ABC-DFBB4BC2368F}"/>
                </a:ext>
              </a:extLst>
            </p:cNvPr>
            <p:cNvSpPr/>
            <p:nvPr/>
          </p:nvSpPr>
          <p:spPr>
            <a:xfrm rot="5400000">
              <a:off x="10258500" y="3500834"/>
              <a:ext cx="102733" cy="11417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427106AE-9AEB-DF43-A44B-266AEDF93FAB}"/>
                </a:ext>
              </a:extLst>
            </p:cNvPr>
            <p:cNvSpPr/>
            <p:nvPr/>
          </p:nvSpPr>
          <p:spPr>
            <a:xfrm rot="16200000">
              <a:off x="8296271" y="3911786"/>
              <a:ext cx="117415" cy="141648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97B253F8-7D00-6F48-9510-031D49E7DEAE}"/>
                </a:ext>
              </a:extLst>
            </p:cNvPr>
            <p:cNvSpPr/>
            <p:nvPr/>
          </p:nvSpPr>
          <p:spPr>
            <a:xfrm rot="16200000">
              <a:off x="9889809" y="3718464"/>
              <a:ext cx="117413" cy="156831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B3F5776-000B-704A-A924-7BEDC86A1E87}"/>
                </a:ext>
              </a:extLst>
            </p:cNvPr>
            <p:cNvSpPr/>
            <p:nvPr/>
          </p:nvSpPr>
          <p:spPr>
            <a:xfrm rot="5400000">
              <a:off x="7537298" y="3494222"/>
              <a:ext cx="102730" cy="12739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6CE5E6D-1CCF-0544-851A-724273829009}"/>
                </a:ext>
              </a:extLst>
            </p:cNvPr>
            <p:cNvSpPr/>
            <p:nvPr/>
          </p:nvSpPr>
          <p:spPr>
            <a:xfrm>
              <a:off x="9063880" y="2084973"/>
              <a:ext cx="121818" cy="378568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89795E7-BC97-3646-8C1B-F4695EC7B70E}"/>
                </a:ext>
              </a:extLst>
            </p:cNvPr>
            <p:cNvSpPr/>
            <p:nvPr/>
          </p:nvSpPr>
          <p:spPr>
            <a:xfrm>
              <a:off x="9068600" y="3500169"/>
              <a:ext cx="116435" cy="11881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107A88C-390F-184D-9F3B-DC80DFFDEBD9}"/>
                </a:ext>
              </a:extLst>
            </p:cNvPr>
            <p:cNvSpPr/>
            <p:nvPr/>
          </p:nvSpPr>
          <p:spPr>
            <a:xfrm>
              <a:off x="9063880" y="4569414"/>
              <a:ext cx="121155" cy="10635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B8AB175-82BC-AA46-AB22-3F7628D00668}"/>
                </a:ext>
              </a:extLst>
            </p:cNvPr>
            <p:cNvSpPr/>
            <p:nvPr/>
          </p:nvSpPr>
          <p:spPr>
            <a:xfrm>
              <a:off x="9068707" y="4421764"/>
              <a:ext cx="116328" cy="11881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F21D0A-589A-274B-B513-B19D55C4ACF2}"/>
              </a:ext>
            </a:extLst>
          </p:cNvPr>
          <p:cNvGrpSpPr/>
          <p:nvPr/>
        </p:nvGrpSpPr>
        <p:grpSpPr>
          <a:xfrm>
            <a:off x="9067012" y="3493462"/>
            <a:ext cx="2730459" cy="1298930"/>
            <a:chOff x="1870279" y="5371037"/>
            <a:chExt cx="2730459" cy="129893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E26616F-DA01-1644-BFE4-FD4F12B88ED6}"/>
                </a:ext>
              </a:extLst>
            </p:cNvPr>
            <p:cNvGrpSpPr/>
            <p:nvPr/>
          </p:nvGrpSpPr>
          <p:grpSpPr>
            <a:xfrm>
              <a:off x="1870279" y="6170589"/>
              <a:ext cx="2730459" cy="499378"/>
              <a:chOff x="1870279" y="6170589"/>
              <a:chExt cx="2730459" cy="499378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E5E121E-730D-BD4B-A341-60EC524F7E0F}"/>
                  </a:ext>
                </a:extLst>
              </p:cNvPr>
              <p:cNvGrpSpPr/>
              <p:nvPr/>
            </p:nvGrpSpPr>
            <p:grpSpPr>
              <a:xfrm>
                <a:off x="1870279" y="6187951"/>
                <a:ext cx="326200" cy="475744"/>
                <a:chOff x="1870279" y="6187951"/>
                <a:chExt cx="326200" cy="475744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4947E2C-8C14-534A-9FE1-6627C85EA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81203" y="6187951"/>
                  <a:ext cx="215276" cy="36313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C239661-0F57-5741-954D-9037B5B1F63B}"/>
                    </a:ext>
                  </a:extLst>
                </p:cNvPr>
                <p:cNvSpPr/>
                <p:nvPr/>
              </p:nvSpPr>
              <p:spPr>
                <a:xfrm>
                  <a:off x="1870279" y="6425935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6DE3DEF-9F1F-454A-B3F5-B39A9FC0FC0B}"/>
                  </a:ext>
                </a:extLst>
              </p:cNvPr>
              <p:cNvGrpSpPr/>
              <p:nvPr/>
            </p:nvGrpSpPr>
            <p:grpSpPr>
              <a:xfrm>
                <a:off x="2196479" y="6187951"/>
                <a:ext cx="270200" cy="476809"/>
                <a:chOff x="2196479" y="6187951"/>
                <a:chExt cx="270200" cy="476809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9F9C975-9443-3E40-8420-2EE7049EA1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6479" y="6187951"/>
                  <a:ext cx="151320" cy="35579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D3D3B2A-E808-C64D-904B-972ECF6CBD4A}"/>
                    </a:ext>
                  </a:extLst>
                </p:cNvPr>
                <p:cNvSpPr/>
                <p:nvPr/>
              </p:nvSpPr>
              <p:spPr>
                <a:xfrm>
                  <a:off x="2228919" y="6427000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1B3FD782-91AC-6841-ACA3-9A221A8E1D6D}"/>
                  </a:ext>
                </a:extLst>
              </p:cNvPr>
              <p:cNvGrpSpPr/>
              <p:nvPr/>
            </p:nvGrpSpPr>
            <p:grpSpPr>
              <a:xfrm>
                <a:off x="2593640" y="6184282"/>
                <a:ext cx="295181" cy="484621"/>
                <a:chOff x="2593640" y="6184282"/>
                <a:chExt cx="295181" cy="484621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562402FC-3BA6-0744-9E93-6BC5231B59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02303" y="6184282"/>
                  <a:ext cx="186518" cy="37695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58ACBC8-659D-D84B-AFB4-869BD182E713}"/>
                    </a:ext>
                  </a:extLst>
                </p:cNvPr>
                <p:cNvSpPr/>
                <p:nvPr/>
              </p:nvSpPr>
              <p:spPr>
                <a:xfrm>
                  <a:off x="2593640" y="6431143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FEC6B0B-5898-CD4D-873C-23978BA6CEB3}"/>
                  </a:ext>
                </a:extLst>
              </p:cNvPr>
              <p:cNvGrpSpPr/>
              <p:nvPr/>
            </p:nvGrpSpPr>
            <p:grpSpPr>
              <a:xfrm>
                <a:off x="2890235" y="6189720"/>
                <a:ext cx="299805" cy="480247"/>
                <a:chOff x="2890235" y="6189720"/>
                <a:chExt cx="299805" cy="480247"/>
              </a:xfrm>
            </p:grpSpPr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73E9A414-78E6-5640-8731-F4E4A27AE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90235" y="6189720"/>
                  <a:ext cx="184689" cy="3715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AAC86AC-B31C-EA4F-AF26-BBD040BB4FE5}"/>
                    </a:ext>
                  </a:extLst>
                </p:cNvPr>
                <p:cNvSpPr/>
                <p:nvPr/>
              </p:nvSpPr>
              <p:spPr>
                <a:xfrm>
                  <a:off x="2952280" y="6432207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8A3B83-B7CF-474B-ACB4-9774CA7CB517}"/>
                  </a:ext>
                </a:extLst>
              </p:cNvPr>
              <p:cNvGrpSpPr/>
              <p:nvPr/>
            </p:nvGrpSpPr>
            <p:grpSpPr>
              <a:xfrm>
                <a:off x="3299005" y="6179927"/>
                <a:ext cx="290251" cy="482703"/>
                <a:chOff x="3299005" y="6179927"/>
                <a:chExt cx="290251" cy="482703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8D774E9A-BCE5-AE4D-87FB-A8F38A0BD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17885" y="6179927"/>
                  <a:ext cx="171371" cy="3711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345AFDA7-B35A-2D46-A675-C2697CDAFA17}"/>
                    </a:ext>
                  </a:extLst>
                </p:cNvPr>
                <p:cNvSpPr/>
                <p:nvPr/>
              </p:nvSpPr>
              <p:spPr>
                <a:xfrm>
                  <a:off x="3299005" y="6424870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26F4F2E-9B6A-8E4B-859F-5E5B7D364D61}"/>
                  </a:ext>
                </a:extLst>
              </p:cNvPr>
              <p:cNvGrpSpPr/>
              <p:nvPr/>
            </p:nvGrpSpPr>
            <p:grpSpPr>
              <a:xfrm>
                <a:off x="3591429" y="6188075"/>
                <a:ext cx="303975" cy="475620"/>
                <a:chOff x="3591429" y="6188075"/>
                <a:chExt cx="303975" cy="475620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B32334D8-B30F-6B44-B401-8FC8DA32B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1429" y="6188075"/>
                  <a:ext cx="204597" cy="37316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56C61D38-BFDE-4142-B779-7753CE1C5956}"/>
                    </a:ext>
                  </a:extLst>
                </p:cNvPr>
                <p:cNvSpPr/>
                <p:nvPr/>
              </p:nvSpPr>
              <p:spPr>
                <a:xfrm>
                  <a:off x="3657644" y="6425935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276A84A-4AE5-1945-B854-E13656552820}"/>
                  </a:ext>
                </a:extLst>
              </p:cNvPr>
              <p:cNvGrpSpPr/>
              <p:nvPr/>
            </p:nvGrpSpPr>
            <p:grpSpPr>
              <a:xfrm>
                <a:off x="4004339" y="6179927"/>
                <a:ext cx="290179" cy="472607"/>
                <a:chOff x="4004339" y="6179927"/>
                <a:chExt cx="290179" cy="4726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35EB363-E716-F741-B1F4-F313FDDFE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23147" y="6179927"/>
                  <a:ext cx="171371" cy="3711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8FFDAD8-84CF-FB45-AB02-2175335FBE59}"/>
                    </a:ext>
                  </a:extLst>
                </p:cNvPr>
                <p:cNvSpPr/>
                <p:nvPr/>
              </p:nvSpPr>
              <p:spPr>
                <a:xfrm>
                  <a:off x="4004339" y="6414774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49E5729-1004-C14D-9CA2-D2230BEC67B3}"/>
                  </a:ext>
                </a:extLst>
              </p:cNvPr>
              <p:cNvGrpSpPr/>
              <p:nvPr/>
            </p:nvGrpSpPr>
            <p:grpSpPr>
              <a:xfrm>
                <a:off x="4293754" y="6170589"/>
                <a:ext cx="306984" cy="483010"/>
                <a:chOff x="4293754" y="6170589"/>
                <a:chExt cx="306984" cy="483010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B46633D4-4DF6-944D-B643-F75EB2D6DE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93754" y="6170589"/>
                  <a:ext cx="204597" cy="37316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4A3875B-7333-CD47-A4C6-FCC941E82F8F}"/>
                    </a:ext>
                  </a:extLst>
                </p:cNvPr>
                <p:cNvSpPr/>
                <p:nvPr/>
              </p:nvSpPr>
              <p:spPr>
                <a:xfrm>
                  <a:off x="4362978" y="6415839"/>
                  <a:ext cx="237760" cy="2377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7522F68-1A9B-7F40-82B7-3FC3B85D3D63}"/>
                </a:ext>
              </a:extLst>
            </p:cNvPr>
            <p:cNvGrpSpPr/>
            <p:nvPr/>
          </p:nvGrpSpPr>
          <p:grpSpPr>
            <a:xfrm>
              <a:off x="3471834" y="5814914"/>
              <a:ext cx="477788" cy="483893"/>
              <a:chOff x="3471834" y="5814914"/>
              <a:chExt cx="477788" cy="483893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6C8EBFD-13F3-8C46-96BB-F2E6FDC7CD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81530" y="5814914"/>
                <a:ext cx="368092" cy="3731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94C37C9-9C0F-104A-8DF0-56364A186D80}"/>
                  </a:ext>
                </a:extLst>
              </p:cNvPr>
              <p:cNvSpPr/>
              <p:nvPr/>
            </p:nvSpPr>
            <p:spPr>
              <a:xfrm>
                <a:off x="3471834" y="6061047"/>
                <a:ext cx="237760" cy="2377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CA40CF0-42B2-9546-A044-478451A28995}"/>
                </a:ext>
              </a:extLst>
            </p:cNvPr>
            <p:cNvGrpSpPr/>
            <p:nvPr/>
          </p:nvGrpSpPr>
          <p:grpSpPr>
            <a:xfrm>
              <a:off x="3949622" y="5814914"/>
              <a:ext cx="469808" cy="483893"/>
              <a:chOff x="3949622" y="5814914"/>
              <a:chExt cx="469808" cy="483893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4371A9E-E871-A149-AA23-9A3FB2405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9622" y="5814914"/>
                <a:ext cx="346039" cy="3731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04EBB2A-1F7A-CF40-8E09-8E0FB5B4544C}"/>
                  </a:ext>
                </a:extLst>
              </p:cNvPr>
              <p:cNvSpPr/>
              <p:nvPr/>
            </p:nvSpPr>
            <p:spPr>
              <a:xfrm>
                <a:off x="4181670" y="6061047"/>
                <a:ext cx="237760" cy="2377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9D3EA67-D2E8-9846-A140-C02BE1B66FA3}"/>
                </a:ext>
              </a:extLst>
            </p:cNvPr>
            <p:cNvGrpSpPr/>
            <p:nvPr/>
          </p:nvGrpSpPr>
          <p:grpSpPr>
            <a:xfrm>
              <a:off x="2520624" y="5814914"/>
              <a:ext cx="485076" cy="487390"/>
              <a:chOff x="2520624" y="5814914"/>
              <a:chExt cx="485076" cy="487390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2A7620C-60F1-6646-9C49-D8B75F4BB9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0624" y="5814914"/>
                <a:ext cx="370235" cy="3731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220EA4D-254B-5848-8824-A940BDB63341}"/>
                  </a:ext>
                </a:extLst>
              </p:cNvPr>
              <p:cNvSpPr/>
              <p:nvPr/>
            </p:nvSpPr>
            <p:spPr>
              <a:xfrm>
                <a:off x="2767940" y="6064544"/>
                <a:ext cx="237760" cy="2377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E03F9B9-83A0-A941-BD58-A7C0EDA281E6}"/>
                </a:ext>
              </a:extLst>
            </p:cNvPr>
            <p:cNvGrpSpPr/>
            <p:nvPr/>
          </p:nvGrpSpPr>
          <p:grpSpPr>
            <a:xfrm>
              <a:off x="2078899" y="5814914"/>
              <a:ext cx="431321" cy="491917"/>
              <a:chOff x="2078899" y="5814914"/>
              <a:chExt cx="431321" cy="491917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D8EC486-9A1B-9348-B3F9-A54716A67A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97724" y="5814914"/>
                <a:ext cx="312496" cy="3731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4DA7B74-2151-1C46-B513-80D8F3E62C0A}"/>
                  </a:ext>
                </a:extLst>
              </p:cNvPr>
              <p:cNvSpPr/>
              <p:nvPr/>
            </p:nvSpPr>
            <p:spPr>
              <a:xfrm>
                <a:off x="2078899" y="6069071"/>
                <a:ext cx="237760" cy="2377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88D22BA-19E5-B245-82CF-1BD626062A92}"/>
                </a:ext>
              </a:extLst>
            </p:cNvPr>
            <p:cNvGrpSpPr/>
            <p:nvPr/>
          </p:nvGrpSpPr>
          <p:grpSpPr>
            <a:xfrm>
              <a:off x="2401959" y="5492639"/>
              <a:ext cx="822564" cy="452114"/>
              <a:chOff x="2401959" y="5492639"/>
              <a:chExt cx="822564" cy="452114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5D6055E-9896-D243-BE56-58A4C279D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0803" y="5492639"/>
                <a:ext cx="713720" cy="3222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0BC1E3B-7F68-494A-89FA-584E80989B62}"/>
                  </a:ext>
                </a:extLst>
              </p:cNvPr>
              <p:cNvSpPr/>
              <p:nvPr/>
            </p:nvSpPr>
            <p:spPr>
              <a:xfrm>
                <a:off x="2401959" y="5706993"/>
                <a:ext cx="237760" cy="2377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15C760-28F3-8545-81D5-28E9B3B741E1}"/>
                </a:ext>
              </a:extLst>
            </p:cNvPr>
            <p:cNvGrpSpPr/>
            <p:nvPr/>
          </p:nvGrpSpPr>
          <p:grpSpPr>
            <a:xfrm>
              <a:off x="3249052" y="5492639"/>
              <a:ext cx="821378" cy="452114"/>
              <a:chOff x="3249052" y="5492639"/>
              <a:chExt cx="821378" cy="452114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9703034-22F0-6640-BB42-12280BA83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052" y="5492639"/>
                <a:ext cx="700569" cy="3222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FE7D9FC-3DEC-E744-873E-DC5C59317786}"/>
                  </a:ext>
                </a:extLst>
              </p:cNvPr>
              <p:cNvSpPr/>
              <p:nvPr/>
            </p:nvSpPr>
            <p:spPr>
              <a:xfrm>
                <a:off x="3832670" y="5706993"/>
                <a:ext cx="237760" cy="2377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41100DB-887E-5948-9A95-B13BB091D9E3}"/>
                </a:ext>
              </a:extLst>
            </p:cNvPr>
            <p:cNvSpPr/>
            <p:nvPr/>
          </p:nvSpPr>
          <p:spPr>
            <a:xfrm>
              <a:off x="3118950" y="5371037"/>
              <a:ext cx="237760" cy="2377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190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14FA-D993-CA4A-868A-2264D32D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E6684-6F2B-DA43-97AA-0D716152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B3061-AA5D-0E45-B727-07BF2FD6B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66" y="481219"/>
            <a:ext cx="3798151" cy="3449056"/>
          </a:xfrm>
          <a:prstGeom prst="rect">
            <a:avLst/>
          </a:prstGeom>
        </p:spPr>
      </p:pic>
      <p:pic>
        <p:nvPicPr>
          <p:cNvPr id="6" name="Picture 2" descr="Image result for SPE10 reservoir">
            <a:hlinkClick r:id="rId3"/>
            <a:extLst>
              <a:ext uri="{FF2B5EF4-FFF2-40B4-BE49-F238E27FC236}">
                <a16:creationId xmlns:a16="http://schemas.microsoft.com/office/drawing/2014/main" id="{06F640DD-5937-F44E-931A-4CF10A2D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593" y="4344607"/>
            <a:ext cx="3638259" cy="20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flying, plane, airplane, large&#10;&#10;Description automatically generated">
            <a:extLst>
              <a:ext uri="{FF2B5EF4-FFF2-40B4-BE49-F238E27FC236}">
                <a16:creationId xmlns:a16="http://schemas.microsoft.com/office/drawing/2014/main" id="{ED326065-EF35-A048-ABBF-18AE8FC434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707" y="3594625"/>
            <a:ext cx="3524118" cy="2761725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0F85F2-FEC9-7342-9EC6-2CF93C982E07}"/>
              </a:ext>
            </a:extLst>
          </p:cNvPr>
          <p:cNvSpPr txBox="1"/>
          <p:nvPr/>
        </p:nvSpPr>
        <p:spPr>
          <a:xfrm>
            <a:off x="838200" y="1679797"/>
            <a:ext cx="36527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Natural phenomenon </a:t>
            </a:r>
          </a:p>
          <a:p>
            <a:r>
              <a:rPr lang="en-US" sz="2800" dirty="0"/>
              <a:t>⇒ Modeling</a:t>
            </a:r>
          </a:p>
          <a:p>
            <a:r>
              <a:rPr lang="en-US" sz="2800" dirty="0"/>
              <a:t>⇒ Discretization </a:t>
            </a:r>
          </a:p>
          <a:p>
            <a:r>
              <a:rPr lang="en-US" sz="2800" dirty="0"/>
              <a:t>⇒ Computer simulation</a:t>
            </a:r>
          </a:p>
        </p:txBody>
      </p:sp>
    </p:spTree>
    <p:extLst>
      <p:ext uri="{BB962C8B-B14F-4D97-AF65-F5344CB8AC3E}">
        <p14:creationId xmlns:p14="http://schemas.microsoft.com/office/powerpoint/2010/main" val="385356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7D8F-3413-2341-8CCF-FDD8C9A0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Eliminate </a:t>
            </a:r>
            <a:r>
              <a:rPr lang="en-US" dirty="0">
                <a:sym typeface="Wingdings" pitchFamily="2" charset="2"/>
              </a:rPr>
              <a:t>↦</a:t>
            </a:r>
            <a:r>
              <a:rPr lang="en-US" dirty="0"/>
              <a:t> Scale </a:t>
            </a:r>
            <a:r>
              <a:rPr lang="en-US" dirty="0">
                <a:sym typeface="Wingdings" pitchFamily="2" charset="2"/>
              </a:rPr>
              <a:t>↦</a:t>
            </a:r>
            <a:r>
              <a:rPr lang="en-US" dirty="0"/>
              <a:t> Sparsify ↺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2D96F-5444-B247-8153-AABBABD6A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23DF21-4B57-B844-B536-FA059468DDD2}"/>
                  </a:ext>
                </a:extLst>
              </p:cNvPr>
              <p:cNvSpPr txBox="1"/>
              <p:nvPr/>
            </p:nvSpPr>
            <p:spPr>
              <a:xfrm>
                <a:off x="894148" y="1529854"/>
                <a:ext cx="9873553" cy="520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For level k = 1, …, 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Eliminate interiors (LL</a:t>
                </a:r>
                <a:r>
                  <a:rPr lang="en-US" sz="2000" baseline="30000" dirty="0"/>
                  <a:t>T</a:t>
                </a:r>
                <a:r>
                  <a:rPr lang="en-US" sz="2000" dirty="0"/>
                  <a:t>, LDL</a:t>
                </a:r>
                <a:r>
                  <a:rPr lang="en-US" sz="2000" baseline="30000" dirty="0"/>
                  <a:t>T</a:t>
                </a:r>
                <a:r>
                  <a:rPr lang="en-US" sz="2000" dirty="0"/>
                  <a:t>, PLU, PLUQ)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Scale interfaces (LL</a:t>
                </a:r>
                <a:r>
                  <a:rPr lang="en-US" sz="2000" baseline="30000" dirty="0"/>
                  <a:t>T</a:t>
                </a:r>
                <a:r>
                  <a:rPr lang="en-US" sz="2000" dirty="0"/>
                  <a:t>, LDL</a:t>
                </a:r>
                <a:r>
                  <a:rPr lang="en-US" sz="2000" baseline="30000" dirty="0"/>
                  <a:t>T</a:t>
                </a:r>
                <a:r>
                  <a:rPr lang="en-US" sz="2000" dirty="0"/>
                  <a:t>, PLU, PLUQ)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Sparsify interfaces (RRQR) (if left and right are eliminated)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Merge clusters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endParaRPr lang="en-US" sz="2000" dirty="0"/>
              </a:p>
              <a:p>
                <a:r>
                  <a:rPr lang="en-US" sz="3200" dirty="0"/>
                  <a:t>Result: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/>
                  <a:t>  </a:t>
                </a:r>
                <a:r>
                  <a:rPr lang="en-US" sz="3200" dirty="0">
                    <a:sym typeface="Wingdings" pitchFamily="2" charset="2"/>
                  </a:rPr>
                  <a:t>⇒ Preconditioner for CG or GMRES</a:t>
                </a:r>
                <a:endParaRPr lang="en-US" sz="32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23DF21-4B57-B844-B536-FA059468D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48" y="1529854"/>
                <a:ext cx="9873553" cy="5201424"/>
              </a:xfrm>
              <a:prstGeom prst="rect">
                <a:avLst/>
              </a:prstGeom>
              <a:blipFill>
                <a:blip r:embed="rId3"/>
                <a:stretch>
                  <a:fillRect l="-1542" t="-732" b="-1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6AEAE8-7272-EA42-8BAE-A596CBDA2235}"/>
                  </a:ext>
                </a:extLst>
              </p:cNvPr>
              <p:cNvSpPr txBox="1"/>
              <p:nvPr/>
            </p:nvSpPr>
            <p:spPr>
              <a:xfrm>
                <a:off x="2997825" y="2248639"/>
                <a:ext cx="5428537" cy="802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1600" b="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nl-BE" sz="1600" b="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sz="1600" dirty="0"/>
                        <m:t> </m:t>
                      </m:r>
                      <m:sSup>
                        <m:sSupPr>
                          <m:ctrlPr>
                            <a:rPr lang="nl-BE" sz="1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16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nl-BE" sz="1600" b="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𝑛𝑠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𝑠𝑠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𝑠𝑛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𝑛𝑤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𝑤𝑛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𝑤𝑤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6AEAE8-7272-EA42-8BAE-A596CBDA2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25" y="2248639"/>
                <a:ext cx="5428537" cy="802143"/>
              </a:xfrm>
              <a:prstGeom prst="rect">
                <a:avLst/>
              </a:prstGeom>
              <a:blipFill>
                <a:blip r:embed="rId4"/>
                <a:stretch>
                  <a:fillRect l="-467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41FDB2-B771-B241-8360-C6EB9FFD2FD4}"/>
                  </a:ext>
                </a:extLst>
              </p:cNvPr>
              <p:cNvSpPr txBox="1"/>
              <p:nvPr/>
            </p:nvSpPr>
            <p:spPr>
              <a:xfrm>
                <a:off x="2782894" y="4308178"/>
                <a:ext cx="6224524" cy="78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/>
                            </m:mr>
                            <m:mr>
                              <m:e/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sz="1600" dirty="0"/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/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/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𝑐𝑛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nl-BE" sz="1600" b="0" i="1" smtClean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𝑐𝑛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41FDB2-B771-B241-8360-C6EB9FFD2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894" y="4308178"/>
                <a:ext cx="6224524" cy="782587"/>
              </a:xfrm>
              <a:prstGeom prst="rect">
                <a:avLst/>
              </a:prstGeom>
              <a:blipFill>
                <a:blip r:embed="rId5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52C60-4600-6547-BF16-2AC35F34E252}"/>
                  </a:ext>
                </a:extLst>
              </p:cNvPr>
              <p:cNvSpPr txBox="1"/>
              <p:nvPr/>
            </p:nvSpPr>
            <p:spPr>
              <a:xfrm>
                <a:off x="3436053" y="3469389"/>
                <a:ext cx="4918206" cy="5746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l-BE" sz="1600" b="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e>
                              <m:e/>
                            </m:mr>
                            <m:mr>
                              <m:e/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𝑝𝑝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sz="1600" dirty="0"/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nl-BE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BE" sz="1600" b="0" i="1" dirty="0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nl-BE" sz="1600" b="0" i="1" dirty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  <m:e/>
                            </m:mr>
                            <m:mr>
                              <m:e/>
                              <m:e>
                                <m:r>
                                  <a:rPr lang="nl-BE" sz="1600" b="0" i="1" dirty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l-BE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l-BE" sz="1600" b="0" i="1" smtClean="0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p>
                                        <m:r>
                                          <a:rPr lang="nl-BE" sz="1600" b="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nl-BE" sz="1600" b="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52C60-4600-6547-BF16-2AC35F34E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53" y="3469389"/>
                <a:ext cx="4918206" cy="574644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11DC5CB-256F-304A-B021-B0604D6220B2}"/>
              </a:ext>
            </a:extLst>
          </p:cNvPr>
          <p:cNvGrpSpPr/>
          <p:nvPr/>
        </p:nvGrpSpPr>
        <p:grpSpPr>
          <a:xfrm>
            <a:off x="8809551" y="4358613"/>
            <a:ext cx="2232633" cy="707886"/>
            <a:chOff x="8809551" y="4358613"/>
            <a:chExt cx="2232633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F29A20-C4FE-2F44-8F2C-C59D7CD72A70}"/>
                </a:ext>
              </a:extLst>
            </p:cNvPr>
            <p:cNvSpPr txBox="1"/>
            <p:nvPr/>
          </p:nvSpPr>
          <p:spPr>
            <a:xfrm>
              <a:off x="9312480" y="4358613"/>
              <a:ext cx="17297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 No fill-in!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Approximation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323438D2-AC68-9145-AA37-430435BD34BD}"/>
                </a:ext>
              </a:extLst>
            </p:cNvPr>
            <p:cNvSpPr/>
            <p:nvPr/>
          </p:nvSpPr>
          <p:spPr>
            <a:xfrm rot="9451037">
              <a:off x="8809551" y="4695276"/>
              <a:ext cx="562585" cy="20019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F05A6-407A-EA4D-BED1-05F378752796}"/>
              </a:ext>
            </a:extLst>
          </p:cNvPr>
          <p:cNvGrpSpPr/>
          <p:nvPr/>
        </p:nvGrpSpPr>
        <p:grpSpPr>
          <a:xfrm>
            <a:off x="7038475" y="1276608"/>
            <a:ext cx="2376676" cy="1309191"/>
            <a:chOff x="7038475" y="1276608"/>
            <a:chExt cx="2376676" cy="13091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B3C622-2F32-814F-92AA-8259A021579A}"/>
                </a:ext>
              </a:extLst>
            </p:cNvPr>
            <p:cNvSpPr txBox="1"/>
            <p:nvPr/>
          </p:nvSpPr>
          <p:spPr>
            <a:xfrm>
              <a:off x="7038475" y="1276608"/>
              <a:ext cx="23766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Fill-in; 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limited by separators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BAD077E9-2AB3-1C47-990D-5F631A57A18A}"/>
                </a:ext>
              </a:extLst>
            </p:cNvPr>
            <p:cNvSpPr/>
            <p:nvPr/>
          </p:nvSpPr>
          <p:spPr>
            <a:xfrm rot="7458302">
              <a:off x="7410932" y="2238688"/>
              <a:ext cx="506630" cy="18759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E1870B-4C2D-6C43-A89F-944A58077023}"/>
              </a:ext>
            </a:extLst>
          </p:cNvPr>
          <p:cNvGrpSpPr/>
          <p:nvPr/>
        </p:nvGrpSpPr>
        <p:grpSpPr>
          <a:xfrm>
            <a:off x="3675742" y="5203135"/>
            <a:ext cx="3130994" cy="707886"/>
            <a:chOff x="3340076" y="5029741"/>
            <a:chExt cx="3130994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0580A5-FDCD-BC4B-9675-1F9D6AA5BDF6}"/>
                </a:ext>
              </a:extLst>
            </p:cNvPr>
            <p:cNvSpPr txBox="1"/>
            <p:nvPr/>
          </p:nvSpPr>
          <p:spPr>
            <a:xfrm>
              <a:off x="3853751" y="5029741"/>
              <a:ext cx="26173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Sparse lower-triangular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and sparse orthogonal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04E5EABA-7C36-5147-8F8E-F72260408BD5}"/>
                </a:ext>
              </a:extLst>
            </p:cNvPr>
            <p:cNvSpPr/>
            <p:nvPr/>
          </p:nvSpPr>
          <p:spPr>
            <a:xfrm rot="8653833">
              <a:off x="3340076" y="5526969"/>
              <a:ext cx="506630" cy="18759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F5AE37-16E2-434A-A4B8-5FABD4AFCF11}"/>
              </a:ext>
            </a:extLst>
          </p:cNvPr>
          <p:cNvGrpSpPr/>
          <p:nvPr/>
        </p:nvGrpSpPr>
        <p:grpSpPr>
          <a:xfrm>
            <a:off x="8412469" y="2991474"/>
            <a:ext cx="2650989" cy="766012"/>
            <a:chOff x="8412469" y="2991474"/>
            <a:chExt cx="2650989" cy="76601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F3E233-1E2E-014C-B813-FF4C82CF1354}"/>
                </a:ext>
              </a:extLst>
            </p:cNvPr>
            <p:cNvSpPr txBox="1"/>
            <p:nvPr/>
          </p:nvSpPr>
          <p:spPr>
            <a:xfrm>
              <a:off x="8900942" y="2991474"/>
              <a:ext cx="216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No fill-in; 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No approximations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6BCF6423-23BE-B744-A4AD-7A094B58658D}"/>
                </a:ext>
              </a:extLst>
            </p:cNvPr>
            <p:cNvSpPr/>
            <p:nvPr/>
          </p:nvSpPr>
          <p:spPr>
            <a:xfrm rot="9755823">
              <a:off x="8412469" y="3569895"/>
              <a:ext cx="506630" cy="18759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1787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5B53-71A4-E34C-AC4E-AB0E1AE6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spaND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B813E-A5E3-5643-BC7D-3A7827439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F30EB-B0DD-0D44-A7C1-8F563AFF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21</a:t>
            </a:fld>
            <a:endParaRPr lang="en-US"/>
          </a:p>
        </p:txBody>
      </p:sp>
      <p:pic>
        <p:nvPicPr>
          <p:cNvPr id="5" name="spand_yoda_5" descr="spand_yoda_5">
            <a:hlinkClick r:id="" action="ppaction://media"/>
            <a:extLst>
              <a:ext uri="{FF2B5EF4-FFF2-40B4-BE49-F238E27FC236}">
                <a16:creationId xmlns:a16="http://schemas.microsoft.com/office/drawing/2014/main" id="{CEC4851C-D58F-C94E-8906-C1834428E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801" b="20226"/>
          <a:stretch/>
        </p:blipFill>
        <p:spPr>
          <a:xfrm>
            <a:off x="7938" y="1841158"/>
            <a:ext cx="12192000" cy="36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7685-CA6C-774E-8348-08DCA034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SPD remains SPD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FFE6A-88FA-C84A-B1DC-C2E46ADB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ACA52D-F00D-8147-8774-AFA94D74A86F}"/>
                  </a:ext>
                </a:extLst>
              </p:cNvPr>
              <p:cNvSpPr txBox="1"/>
              <p:nvPr/>
            </p:nvSpPr>
            <p:spPr>
              <a:xfrm>
                <a:off x="2149278" y="2927415"/>
                <a:ext cx="7893443" cy="12606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𝑝𝑛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sz="2800" dirty="0"/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dirty="0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dirty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/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ACA52D-F00D-8147-8774-AFA94D74A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278" y="2927415"/>
                <a:ext cx="7893443" cy="1260602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318EB6B0-76C1-CC49-B3DD-1A882222644F}"/>
              </a:ext>
            </a:extLst>
          </p:cNvPr>
          <p:cNvGrpSpPr/>
          <p:nvPr/>
        </p:nvGrpSpPr>
        <p:grpSpPr>
          <a:xfrm>
            <a:off x="3292969" y="4072183"/>
            <a:ext cx="899068" cy="1644948"/>
            <a:chOff x="3292969" y="4072183"/>
            <a:chExt cx="899068" cy="1644948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25E9C18D-65DE-FE40-B5A2-DF13C6DEEFFE}"/>
                </a:ext>
              </a:extLst>
            </p:cNvPr>
            <p:cNvSpPr/>
            <p:nvPr/>
          </p:nvSpPr>
          <p:spPr>
            <a:xfrm rot="17549906">
              <a:off x="3472099" y="4463720"/>
              <a:ext cx="1111476" cy="32840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3AFE1C-0828-324C-889A-E130173E755F}"/>
                </a:ext>
              </a:extLst>
            </p:cNvPr>
            <p:cNvSpPr txBox="1"/>
            <p:nvPr/>
          </p:nvSpPr>
          <p:spPr>
            <a:xfrm>
              <a:off x="3292969" y="5132356"/>
              <a:ext cx="8386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SPD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1FB278-D4A0-6345-B29C-053D2E289B9D}"/>
              </a:ext>
            </a:extLst>
          </p:cNvPr>
          <p:cNvGrpSpPr/>
          <p:nvPr/>
        </p:nvGrpSpPr>
        <p:grpSpPr>
          <a:xfrm>
            <a:off x="7498913" y="3326258"/>
            <a:ext cx="3284297" cy="2929482"/>
            <a:chOff x="7498913" y="3326258"/>
            <a:chExt cx="3284297" cy="292948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2B94227-0609-9141-A54D-8D567682FDBE}"/>
                </a:ext>
              </a:extLst>
            </p:cNvPr>
            <p:cNvSpPr/>
            <p:nvPr/>
          </p:nvSpPr>
          <p:spPr>
            <a:xfrm>
              <a:off x="8192903" y="3326258"/>
              <a:ext cx="1717580" cy="101276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445F69-80B3-3448-8CBD-EB3A23D6B5F0}"/>
                </a:ext>
              </a:extLst>
            </p:cNvPr>
            <p:cNvGrpSpPr/>
            <p:nvPr/>
          </p:nvGrpSpPr>
          <p:grpSpPr>
            <a:xfrm>
              <a:off x="7498913" y="4454945"/>
              <a:ext cx="3284297" cy="1800795"/>
              <a:chOff x="7498913" y="4454945"/>
              <a:chExt cx="3284297" cy="180079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75112F-21B6-2F49-98F8-D9C84B5E963E}"/>
                  </a:ext>
                </a:extLst>
              </p:cNvPr>
              <p:cNvSpPr txBox="1"/>
              <p:nvPr/>
            </p:nvSpPr>
            <p:spPr>
              <a:xfrm>
                <a:off x="7498913" y="5178522"/>
                <a:ext cx="328429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SPD</a:t>
                </a: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(submatrix of SPD)</a:t>
                </a:r>
              </a:p>
            </p:txBody>
          </p:sp>
          <p:sp>
            <p:nvSpPr>
              <p:cNvPr id="11" name="Right Arrow 10">
                <a:extLst>
                  <a:ext uri="{FF2B5EF4-FFF2-40B4-BE49-F238E27FC236}">
                    <a16:creationId xmlns:a16="http://schemas.microsoft.com/office/drawing/2014/main" id="{424AF624-DF26-4B47-9BDB-542AACC914B1}"/>
                  </a:ext>
                </a:extLst>
              </p:cNvPr>
              <p:cNvSpPr/>
              <p:nvPr/>
            </p:nvSpPr>
            <p:spPr>
              <a:xfrm rot="16200000">
                <a:off x="8766438" y="4665369"/>
                <a:ext cx="749249" cy="328401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5E76E9-43E1-5341-BC65-E908549BB55A}"/>
              </a:ext>
            </a:extLst>
          </p:cNvPr>
          <p:cNvGrpSpPr/>
          <p:nvPr/>
        </p:nvGrpSpPr>
        <p:grpSpPr>
          <a:xfrm>
            <a:off x="8191253" y="963626"/>
            <a:ext cx="838691" cy="1717568"/>
            <a:chOff x="8191253" y="963626"/>
            <a:chExt cx="838691" cy="1717568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D0BFE8E4-6B25-BF4C-9096-1B5BD62EADAF}"/>
                </a:ext>
              </a:extLst>
            </p:cNvPr>
            <p:cNvSpPr/>
            <p:nvPr/>
          </p:nvSpPr>
          <p:spPr>
            <a:xfrm rot="5400000">
              <a:off x="8044203" y="1950597"/>
              <a:ext cx="1132792" cy="32840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43C648-DA5C-EC4B-971C-4CE7FFEFAB4A}"/>
                </a:ext>
              </a:extLst>
            </p:cNvPr>
            <p:cNvSpPr txBox="1"/>
            <p:nvPr/>
          </p:nvSpPr>
          <p:spPr>
            <a:xfrm>
              <a:off x="8191253" y="963626"/>
              <a:ext cx="8386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SPD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F86E42-FCA9-F04F-B8D6-3EEA278753AA}"/>
              </a:ext>
            </a:extLst>
          </p:cNvPr>
          <p:cNvSpPr txBox="1"/>
          <p:nvPr/>
        </p:nvSpPr>
        <p:spPr>
          <a:xfrm>
            <a:off x="838200" y="2055136"/>
            <a:ext cx="472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using Cholesky for elimination and scaling</a:t>
            </a:r>
          </a:p>
        </p:txBody>
      </p:sp>
    </p:spTree>
    <p:extLst>
      <p:ext uri="{BB962C8B-B14F-4D97-AF65-F5344CB8AC3E}">
        <p14:creationId xmlns:p14="http://schemas.microsoft.com/office/powerpoint/2010/main" val="267687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3663-3480-9C43-8316-A540DE4B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Separator sizes?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B3020-65E8-6E4F-9F50-A30552A8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CC71-5D3F-E34C-8241-3D552CFC5EC5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969EC9-7350-5845-880A-E5CE20EA47C2}"/>
              </a:ext>
            </a:extLst>
          </p:cNvPr>
          <p:cNvGrpSpPr/>
          <p:nvPr/>
        </p:nvGrpSpPr>
        <p:grpSpPr>
          <a:xfrm>
            <a:off x="1861675" y="2079945"/>
            <a:ext cx="8531368" cy="4519371"/>
            <a:chOff x="1808621" y="1656570"/>
            <a:chExt cx="8531368" cy="451937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8F3F291-F644-C94E-8BE4-C40A7B36C184}"/>
                </a:ext>
              </a:extLst>
            </p:cNvPr>
            <p:cNvGrpSpPr/>
            <p:nvPr/>
          </p:nvGrpSpPr>
          <p:grpSpPr>
            <a:xfrm>
              <a:off x="2648143" y="2457820"/>
              <a:ext cx="6511177" cy="3248344"/>
              <a:chOff x="2596869" y="2115988"/>
              <a:chExt cx="6511177" cy="3248344"/>
            </a:xfrm>
          </p:grpSpPr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4064E386-E266-5041-AF1B-6EEF6531B59B}"/>
                  </a:ext>
                </a:extLst>
              </p:cNvPr>
              <p:cNvSpPr/>
              <p:nvPr/>
            </p:nvSpPr>
            <p:spPr>
              <a:xfrm>
                <a:off x="5107637" y="4328301"/>
                <a:ext cx="1358662" cy="1036029"/>
              </a:xfrm>
              <a:prstGeom prst="cube">
                <a:avLst>
                  <a:gd name="adj" fmla="val 9846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B9D2EB43-0E52-824B-AD8B-5B89A350F2A5}"/>
                  </a:ext>
                </a:extLst>
              </p:cNvPr>
              <p:cNvSpPr/>
              <p:nvPr/>
            </p:nvSpPr>
            <p:spPr>
              <a:xfrm>
                <a:off x="6292064" y="2115988"/>
                <a:ext cx="174236" cy="2100451"/>
              </a:xfrm>
              <a:prstGeom prst="cube">
                <a:avLst>
                  <a:gd name="adj" fmla="val 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8EC16438-DA07-084F-B0E8-8A8895344123}"/>
                  </a:ext>
                </a:extLst>
              </p:cNvPr>
              <p:cNvSpPr/>
              <p:nvPr/>
            </p:nvSpPr>
            <p:spPr>
              <a:xfrm>
                <a:off x="6466299" y="2115989"/>
                <a:ext cx="2641747" cy="2100451"/>
              </a:xfrm>
              <a:prstGeom prst="cube">
                <a:avLst>
                  <a:gd name="adj" fmla="val 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325F3DE2-FE58-E648-9CE1-C6660C79BC9B}"/>
                  </a:ext>
                </a:extLst>
              </p:cNvPr>
              <p:cNvSpPr/>
              <p:nvPr/>
            </p:nvSpPr>
            <p:spPr>
              <a:xfrm>
                <a:off x="3637143" y="2115989"/>
                <a:ext cx="2641747" cy="2121999"/>
              </a:xfrm>
              <a:prstGeom prst="cube">
                <a:avLst>
                  <a:gd name="adj" fmla="val 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F2D4AB5E-B82B-DB40-8B24-2E1E13BCDE02}"/>
                  </a:ext>
                </a:extLst>
              </p:cNvPr>
              <p:cNvSpPr/>
              <p:nvPr/>
            </p:nvSpPr>
            <p:spPr>
              <a:xfrm>
                <a:off x="5399617" y="4328303"/>
                <a:ext cx="3708429" cy="1036029"/>
              </a:xfrm>
              <a:prstGeom prst="cube">
                <a:avLst>
                  <a:gd name="adj" fmla="val 9846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4D9FAAE8-8581-5748-811B-D56A0CAEAE7F}"/>
                  </a:ext>
                </a:extLst>
              </p:cNvPr>
              <p:cNvSpPr/>
              <p:nvPr/>
            </p:nvSpPr>
            <p:spPr>
              <a:xfrm>
                <a:off x="2596869" y="4349850"/>
                <a:ext cx="3534193" cy="1014482"/>
              </a:xfrm>
              <a:prstGeom prst="cube">
                <a:avLst>
                  <a:gd name="adj" fmla="val 9846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F477D3AF-EB01-B14C-8C14-41018E5983FC}"/>
                  </a:ext>
                </a:extLst>
              </p:cNvPr>
              <p:cNvSpPr/>
              <p:nvPr/>
            </p:nvSpPr>
            <p:spPr>
              <a:xfrm>
                <a:off x="5227185" y="2115990"/>
                <a:ext cx="1145409" cy="3248342"/>
              </a:xfrm>
              <a:prstGeom prst="cube">
                <a:avLst>
                  <a:gd name="adj" fmla="val 9853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791C370E-D137-FD4A-8AAE-725C5CE60745}"/>
                  </a:ext>
                </a:extLst>
              </p:cNvPr>
              <p:cNvSpPr/>
              <p:nvPr/>
            </p:nvSpPr>
            <p:spPr>
              <a:xfrm>
                <a:off x="6202528" y="2159929"/>
                <a:ext cx="161518" cy="2230452"/>
              </a:xfrm>
              <a:prstGeom prst="cube">
                <a:avLst>
                  <a:gd name="adj" fmla="val 98538"/>
                </a:avLst>
              </a:prstGeom>
              <a:solidFill>
                <a:schemeClr val="accent2">
                  <a:lumMod val="7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1DD49856-243E-3B41-A0D1-5E19C00E4396}"/>
                  </a:ext>
                </a:extLst>
              </p:cNvPr>
              <p:cNvSpPr/>
              <p:nvPr/>
            </p:nvSpPr>
            <p:spPr>
              <a:xfrm>
                <a:off x="5263156" y="4022913"/>
                <a:ext cx="1083798" cy="1290415"/>
              </a:xfrm>
              <a:prstGeom prst="cube">
                <a:avLst>
                  <a:gd name="adj" fmla="val 98538"/>
                </a:avLst>
              </a:prstGeom>
              <a:solidFill>
                <a:schemeClr val="accent2">
                  <a:lumMod val="7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559F9396-1716-2645-A1E8-3F52E029017E}"/>
                  </a:ext>
                </a:extLst>
              </p:cNvPr>
              <p:cNvSpPr/>
              <p:nvPr/>
            </p:nvSpPr>
            <p:spPr>
              <a:xfrm>
                <a:off x="5263155" y="2296662"/>
                <a:ext cx="961612" cy="2785929"/>
              </a:xfrm>
              <a:prstGeom prst="cube">
                <a:avLst>
                  <a:gd name="adj" fmla="val 98538"/>
                </a:avLst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7278117-B9DA-A843-B36B-462586CD0B6B}"/>
                    </a:ext>
                  </a:extLst>
                </p:cNvPr>
                <p:cNvSpPr txBox="1"/>
                <p:nvPr/>
              </p:nvSpPr>
              <p:spPr>
                <a:xfrm>
                  <a:off x="1808621" y="4847918"/>
                  <a:ext cx="2475229" cy="132802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Green </a:t>
                  </a:r>
                </a:p>
                <a:p>
                  <a:r>
                    <a:rPr lang="en-US" sz="24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⇒ fill-ins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sz="24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compress well</a:t>
                  </a: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7278117-B9DA-A843-B36B-462586CD0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8621" y="4847918"/>
                  <a:ext cx="2475229" cy="1328023"/>
                </a:xfrm>
                <a:prstGeom prst="roundRect">
                  <a:avLst/>
                </a:prstGeom>
                <a:blipFill>
                  <a:blip r:embed="rId3"/>
                  <a:stretch>
                    <a:fillRect l="-1020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BE541-9E89-B64D-AB8E-536B2DBD1489}"/>
                </a:ext>
              </a:extLst>
            </p:cNvPr>
            <p:cNvSpPr txBox="1"/>
            <p:nvPr/>
          </p:nvSpPr>
          <p:spPr>
            <a:xfrm>
              <a:off x="2850103" y="1656570"/>
              <a:ext cx="34259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Interface (</a:t>
              </a:r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</a:rPr>
                <a:t>Brown</a:t>
              </a:r>
              <a:r>
                <a:rPr lang="en-US" sz="2400" dirty="0"/>
                <a:t> + 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Green</a:t>
              </a:r>
              <a:r>
                <a:rPr lang="en-US" sz="2400" dirty="0"/>
                <a:t>)</a:t>
              </a:r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606FDDDD-954A-3D4F-BFC1-5AC3CF297297}"/>
                </a:ext>
              </a:extLst>
            </p:cNvPr>
            <p:cNvSpPr/>
            <p:nvPr/>
          </p:nvSpPr>
          <p:spPr>
            <a:xfrm rot="2488638">
              <a:off x="4393699" y="2450594"/>
              <a:ext cx="1375578" cy="34940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589505C-C6F4-DC49-9F2F-9B8784774A6C}"/>
                </a:ext>
              </a:extLst>
            </p:cNvPr>
            <p:cNvSpPr txBox="1"/>
            <p:nvPr/>
          </p:nvSpPr>
          <p:spPr>
            <a:xfrm>
              <a:off x="7032749" y="1886877"/>
              <a:ext cx="3307240" cy="132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</a:rPr>
                <a:t>Brown</a:t>
              </a:r>
            </a:p>
            <a:p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</a:rPr>
                <a:t>= “original” connections</a:t>
              </a:r>
            </a:p>
            <a:p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</a:rPr>
                <a:t>= do not compress well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B2B6D6-FD03-9B4B-AC53-3C4F28F4850D}"/>
              </a:ext>
            </a:extLst>
          </p:cNvPr>
          <p:cNvGrpSpPr/>
          <p:nvPr/>
        </p:nvGrpSpPr>
        <p:grpSpPr>
          <a:xfrm>
            <a:off x="7386832" y="249257"/>
            <a:ext cx="3859534" cy="1287376"/>
            <a:chOff x="7386832" y="249257"/>
            <a:chExt cx="3859534" cy="12873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317990-201C-9442-9907-A074B77907B2}"/>
                </a:ext>
              </a:extLst>
            </p:cNvPr>
            <p:cNvGrpSpPr/>
            <p:nvPr/>
          </p:nvGrpSpPr>
          <p:grpSpPr>
            <a:xfrm>
              <a:off x="7386832" y="249257"/>
              <a:ext cx="1442399" cy="1287376"/>
              <a:chOff x="1329476" y="1681650"/>
              <a:chExt cx="4648259" cy="4148684"/>
            </a:xfrm>
          </p:grpSpPr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87FFA16A-A2EB-4C43-9871-1ED1F2A88FBF}"/>
                  </a:ext>
                </a:extLst>
              </p:cNvPr>
              <p:cNvSpPr/>
              <p:nvPr/>
            </p:nvSpPr>
            <p:spPr>
              <a:xfrm>
                <a:off x="3954493" y="3280566"/>
                <a:ext cx="2023242" cy="1747350"/>
              </a:xfrm>
              <a:prstGeom prst="cube">
                <a:avLst>
                  <a:gd name="adj" fmla="val 3060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AC7C3147-1781-6443-9414-D22476CA00AB}"/>
                  </a:ext>
                </a:extLst>
              </p:cNvPr>
              <p:cNvSpPr/>
              <p:nvPr/>
            </p:nvSpPr>
            <p:spPr>
              <a:xfrm>
                <a:off x="1329476" y="4082984"/>
                <a:ext cx="2023242" cy="1747350"/>
              </a:xfrm>
              <a:prstGeom prst="cube">
                <a:avLst>
                  <a:gd name="adj" fmla="val 3060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61383546-FBA3-404B-8DAE-081D3DEF3B25}"/>
                  </a:ext>
                </a:extLst>
              </p:cNvPr>
              <p:cNvSpPr/>
              <p:nvPr/>
            </p:nvSpPr>
            <p:spPr>
              <a:xfrm>
                <a:off x="2065237" y="1681650"/>
                <a:ext cx="2023242" cy="1747350"/>
              </a:xfrm>
              <a:prstGeom prst="cube">
                <a:avLst>
                  <a:gd name="adj" fmla="val 3060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F29599C7-EDF9-8E4F-9933-EF2FC5D09360}"/>
                  </a:ext>
                </a:extLst>
              </p:cNvPr>
              <p:cNvSpPr/>
              <p:nvPr/>
            </p:nvSpPr>
            <p:spPr>
              <a:xfrm>
                <a:off x="3736412" y="1686606"/>
                <a:ext cx="557007" cy="1747350"/>
              </a:xfrm>
              <a:prstGeom prst="cube">
                <a:avLst>
                  <a:gd name="adj" fmla="val 9853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0CB8716D-EDF2-3D40-80B2-A4B2AD9D7FF4}"/>
                  </a:ext>
                </a:extLst>
              </p:cNvPr>
              <p:cNvSpPr/>
              <p:nvPr/>
            </p:nvSpPr>
            <p:spPr>
              <a:xfrm>
                <a:off x="3843240" y="3939935"/>
                <a:ext cx="1512338" cy="1214795"/>
              </a:xfrm>
              <a:prstGeom prst="cube">
                <a:avLst>
                  <a:gd name="adj" fmla="val 0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1E3AA21E-A485-F143-9896-18A0750712DD}"/>
                  </a:ext>
                </a:extLst>
              </p:cNvPr>
              <p:cNvSpPr/>
              <p:nvPr/>
            </p:nvSpPr>
            <p:spPr>
              <a:xfrm>
                <a:off x="3931249" y="3094846"/>
                <a:ext cx="2023242" cy="519873"/>
              </a:xfrm>
              <a:prstGeom prst="cube">
                <a:avLst>
                  <a:gd name="adj" fmla="val 98469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8E46B392-1D2A-9140-AF7D-50B91A946544}"/>
                  </a:ext>
                </a:extLst>
              </p:cNvPr>
              <p:cNvSpPr/>
              <p:nvPr/>
            </p:nvSpPr>
            <p:spPr>
              <a:xfrm>
                <a:off x="3936066" y="1681650"/>
                <a:ext cx="2023242" cy="1747350"/>
              </a:xfrm>
              <a:prstGeom prst="cube">
                <a:avLst>
                  <a:gd name="adj" fmla="val 3060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AE68A26D-FE12-4848-B957-E3BCA13D4893}"/>
                  </a:ext>
                </a:extLst>
              </p:cNvPr>
              <p:cNvSpPr/>
              <p:nvPr/>
            </p:nvSpPr>
            <p:spPr>
              <a:xfrm>
                <a:off x="3849622" y="2336195"/>
                <a:ext cx="1512338" cy="1214795"/>
              </a:xfrm>
              <a:prstGeom prst="cube">
                <a:avLst>
                  <a:gd name="adj" fmla="val 0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7994F068-8619-964B-BFC1-D9F7DD5CEFEB}"/>
                  </a:ext>
                </a:extLst>
              </p:cNvPr>
              <p:cNvSpPr/>
              <p:nvPr/>
            </p:nvSpPr>
            <p:spPr>
              <a:xfrm>
                <a:off x="3033865" y="4080024"/>
                <a:ext cx="557007" cy="1747350"/>
              </a:xfrm>
              <a:prstGeom prst="cube">
                <a:avLst>
                  <a:gd name="adj" fmla="val 9853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FF5DD03D-10E5-7842-BDAF-4B92149F3146}"/>
                  </a:ext>
                </a:extLst>
              </p:cNvPr>
              <p:cNvSpPr/>
              <p:nvPr/>
            </p:nvSpPr>
            <p:spPr>
              <a:xfrm>
                <a:off x="3224019" y="4080024"/>
                <a:ext cx="2023242" cy="1747350"/>
              </a:xfrm>
              <a:prstGeom prst="cube">
                <a:avLst>
                  <a:gd name="adj" fmla="val 3060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1A4F07A4-C9E7-F441-A43E-B60C0F0C0E87}"/>
                  </a:ext>
                </a:extLst>
              </p:cNvPr>
              <p:cNvSpPr/>
              <p:nvPr/>
            </p:nvSpPr>
            <p:spPr>
              <a:xfrm>
                <a:off x="1338720" y="3903831"/>
                <a:ext cx="2023242" cy="519873"/>
              </a:xfrm>
              <a:prstGeom prst="cube">
                <a:avLst>
                  <a:gd name="adj" fmla="val 98469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E98EE032-515E-B540-9B2C-B8B4C69395BC}"/>
                  </a:ext>
                </a:extLst>
              </p:cNvPr>
              <p:cNvSpPr/>
              <p:nvPr/>
            </p:nvSpPr>
            <p:spPr>
              <a:xfrm>
                <a:off x="1974828" y="2336195"/>
                <a:ext cx="1512338" cy="1214795"/>
              </a:xfrm>
              <a:prstGeom prst="cube">
                <a:avLst>
                  <a:gd name="adj" fmla="val 0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515593FA-2335-8443-8705-73523D8B2658}"/>
                  </a:ext>
                </a:extLst>
              </p:cNvPr>
              <p:cNvSpPr/>
              <p:nvPr/>
            </p:nvSpPr>
            <p:spPr>
              <a:xfrm>
                <a:off x="1334763" y="2481108"/>
                <a:ext cx="2023242" cy="1747350"/>
              </a:xfrm>
              <a:prstGeom prst="cube">
                <a:avLst>
                  <a:gd name="adj" fmla="val 3060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421B3DDB-226F-AC46-908E-77A6E47806E1}"/>
                  </a:ext>
                </a:extLst>
              </p:cNvPr>
              <p:cNvSpPr/>
              <p:nvPr/>
            </p:nvSpPr>
            <p:spPr>
              <a:xfrm>
                <a:off x="3215475" y="3899261"/>
                <a:ext cx="2023242" cy="519873"/>
              </a:xfrm>
              <a:prstGeom prst="cube">
                <a:avLst>
                  <a:gd name="adj" fmla="val 98469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86058532-F86F-6E4E-8A64-94AAA3538527}"/>
                  </a:ext>
                </a:extLst>
              </p:cNvPr>
              <p:cNvSpPr/>
              <p:nvPr/>
            </p:nvSpPr>
            <p:spPr>
              <a:xfrm>
                <a:off x="3023906" y="2466625"/>
                <a:ext cx="557007" cy="1747350"/>
              </a:xfrm>
              <a:prstGeom prst="cube">
                <a:avLst>
                  <a:gd name="adj" fmla="val 9853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A01810F5-8456-E048-8FAA-D9748DE8909E}"/>
                  </a:ext>
                </a:extLst>
              </p:cNvPr>
              <p:cNvSpPr/>
              <p:nvPr/>
            </p:nvSpPr>
            <p:spPr>
              <a:xfrm>
                <a:off x="3206930" y="2495591"/>
                <a:ext cx="2023242" cy="1747350"/>
              </a:xfrm>
              <a:prstGeom prst="cube">
                <a:avLst>
                  <a:gd name="adj" fmla="val 30608"/>
                </a:avLst>
              </a:prstGeom>
              <a:solidFill>
                <a:schemeClr val="bg1"/>
              </a:solid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9E131E76-7AC1-D443-A90E-75C0F8D6BC6C}"/>
                </a:ext>
              </a:extLst>
            </p:cNvPr>
            <p:cNvSpPr/>
            <p:nvPr/>
          </p:nvSpPr>
          <p:spPr>
            <a:xfrm>
              <a:off x="9077661" y="744350"/>
              <a:ext cx="755693" cy="33798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6A4A20D-0C35-8045-91C7-96DBA6025555}"/>
                </a:ext>
              </a:extLst>
            </p:cNvPr>
            <p:cNvGrpSpPr/>
            <p:nvPr/>
          </p:nvGrpSpPr>
          <p:grpSpPr>
            <a:xfrm>
              <a:off x="9940787" y="280910"/>
              <a:ext cx="1305579" cy="1193782"/>
              <a:chOff x="7264002" y="2214118"/>
              <a:chExt cx="4253037" cy="388885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FF1D056-F62E-BF4C-96DB-AC9353D2EEE3}"/>
                  </a:ext>
                </a:extLst>
              </p:cNvPr>
              <p:cNvGrpSpPr/>
              <p:nvPr/>
            </p:nvGrpSpPr>
            <p:grpSpPr>
              <a:xfrm>
                <a:off x="7264002" y="2214118"/>
                <a:ext cx="4253037" cy="3888850"/>
                <a:chOff x="7187088" y="2214118"/>
                <a:chExt cx="4253037" cy="3888850"/>
              </a:xfrm>
            </p:grpSpPr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6717B204-DEFA-C746-BE40-3A41E881BF5C}"/>
                    </a:ext>
                  </a:extLst>
                </p:cNvPr>
                <p:cNvSpPr/>
                <p:nvPr/>
              </p:nvSpPr>
              <p:spPr>
                <a:xfrm>
                  <a:off x="7781393" y="3523651"/>
                  <a:ext cx="1909800" cy="490724"/>
                </a:xfrm>
                <a:prstGeom prst="cube">
                  <a:avLst>
                    <a:gd name="adj" fmla="val 98469"/>
                  </a:avLst>
                </a:prstGeom>
                <a:solidFill>
                  <a:schemeClr val="bg1"/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>
                  <a:extLst>
                    <a:ext uri="{FF2B5EF4-FFF2-40B4-BE49-F238E27FC236}">
                      <a16:creationId xmlns:a16="http://schemas.microsoft.com/office/drawing/2014/main" id="{F23961F3-14CD-A34B-8254-5BC974B8CBC0}"/>
                    </a:ext>
                  </a:extLst>
                </p:cNvPr>
                <p:cNvSpPr/>
                <p:nvPr/>
              </p:nvSpPr>
              <p:spPr>
                <a:xfrm>
                  <a:off x="9401802" y="2214118"/>
                  <a:ext cx="525776" cy="1649377"/>
                </a:xfrm>
                <a:prstGeom prst="cube">
                  <a:avLst>
                    <a:gd name="adj" fmla="val 98538"/>
                  </a:avLst>
                </a:prstGeom>
                <a:solidFill>
                  <a:schemeClr val="bg1"/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>
                  <a:extLst>
                    <a:ext uri="{FF2B5EF4-FFF2-40B4-BE49-F238E27FC236}">
                      <a16:creationId xmlns:a16="http://schemas.microsoft.com/office/drawing/2014/main" id="{42E993DF-7BF9-8F4F-86AA-29131D917DFE}"/>
                    </a:ext>
                  </a:extLst>
                </p:cNvPr>
                <p:cNvSpPr/>
                <p:nvPr/>
              </p:nvSpPr>
              <p:spPr>
                <a:xfrm>
                  <a:off x="9414214" y="3760081"/>
                  <a:ext cx="525776" cy="1649377"/>
                </a:xfrm>
                <a:prstGeom prst="cube">
                  <a:avLst>
                    <a:gd name="adj" fmla="val 98538"/>
                  </a:avLst>
                </a:prstGeom>
                <a:solidFill>
                  <a:schemeClr val="bg1"/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96F52718-F2AB-2A4E-BB99-099EACB9243E}"/>
                    </a:ext>
                  </a:extLst>
                </p:cNvPr>
                <p:cNvSpPr/>
                <p:nvPr/>
              </p:nvSpPr>
              <p:spPr>
                <a:xfrm>
                  <a:off x="9530325" y="3523934"/>
                  <a:ext cx="1909800" cy="490724"/>
                </a:xfrm>
                <a:prstGeom prst="cube">
                  <a:avLst>
                    <a:gd name="adj" fmla="val 98469"/>
                  </a:avLst>
                </a:prstGeom>
                <a:solidFill>
                  <a:schemeClr val="bg1"/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5F734AC7-A1CC-754B-86B5-CA9FC09257D0}"/>
                    </a:ext>
                  </a:extLst>
                </p:cNvPr>
                <p:cNvSpPr/>
                <p:nvPr/>
              </p:nvSpPr>
              <p:spPr>
                <a:xfrm>
                  <a:off x="9410608" y="2802377"/>
                  <a:ext cx="1427542" cy="1146682"/>
                </a:xfrm>
                <a:prstGeom prst="cube">
                  <a:avLst>
                    <a:gd name="adj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DEB15F40-91B9-2442-A108-DFCB9A535704}"/>
                    </a:ext>
                  </a:extLst>
                </p:cNvPr>
                <p:cNvSpPr/>
                <p:nvPr/>
              </p:nvSpPr>
              <p:spPr>
                <a:xfrm>
                  <a:off x="7671763" y="2814022"/>
                  <a:ext cx="1427542" cy="1146682"/>
                </a:xfrm>
                <a:prstGeom prst="cube">
                  <a:avLst>
                    <a:gd name="adj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A7F4C2A9-69C9-334C-B605-09A36980FBAA}"/>
                    </a:ext>
                  </a:extLst>
                </p:cNvPr>
                <p:cNvSpPr/>
                <p:nvPr/>
              </p:nvSpPr>
              <p:spPr>
                <a:xfrm>
                  <a:off x="9401802" y="4309806"/>
                  <a:ext cx="1427542" cy="1146682"/>
                </a:xfrm>
                <a:prstGeom prst="cube">
                  <a:avLst>
                    <a:gd name="adj" fmla="val 0"/>
                  </a:avLst>
                </a:prstGeom>
                <a:solidFill>
                  <a:schemeClr val="bg1"/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>
                  <a:extLst>
                    <a:ext uri="{FF2B5EF4-FFF2-40B4-BE49-F238E27FC236}">
                      <a16:creationId xmlns:a16="http://schemas.microsoft.com/office/drawing/2014/main" id="{B84E434E-BADE-FC46-B153-9B7D90C29C71}"/>
                    </a:ext>
                  </a:extLst>
                </p:cNvPr>
                <p:cNvSpPr/>
                <p:nvPr/>
              </p:nvSpPr>
              <p:spPr>
                <a:xfrm>
                  <a:off x="7665610" y="4309806"/>
                  <a:ext cx="1427542" cy="1146682"/>
                </a:xfrm>
                <a:prstGeom prst="cube">
                  <a:avLst>
                    <a:gd name="adj" fmla="val 0"/>
                  </a:avLst>
                </a:prstGeom>
                <a:solidFill>
                  <a:schemeClr val="bg1"/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C823EE5B-E258-4042-82D5-C530C5FA2183}"/>
                    </a:ext>
                  </a:extLst>
                </p:cNvPr>
                <p:cNvSpPr/>
                <p:nvPr/>
              </p:nvSpPr>
              <p:spPr>
                <a:xfrm>
                  <a:off x="8660351" y="4453591"/>
                  <a:ext cx="525776" cy="1649377"/>
                </a:xfrm>
                <a:prstGeom prst="cube">
                  <a:avLst>
                    <a:gd name="adj" fmla="val 98538"/>
                  </a:avLst>
                </a:prstGeom>
                <a:solidFill>
                  <a:schemeClr val="bg1"/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A672C3AC-2AD3-C04F-95F4-F67DFEA65917}"/>
                    </a:ext>
                  </a:extLst>
                </p:cNvPr>
                <p:cNvSpPr/>
                <p:nvPr/>
              </p:nvSpPr>
              <p:spPr>
                <a:xfrm>
                  <a:off x="8827769" y="4275208"/>
                  <a:ext cx="1909800" cy="490724"/>
                </a:xfrm>
                <a:prstGeom prst="cube">
                  <a:avLst>
                    <a:gd name="adj" fmla="val 98469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C3FA5F62-1617-2C4F-8932-1573A6FB3E95}"/>
                    </a:ext>
                  </a:extLst>
                </p:cNvPr>
                <p:cNvSpPr/>
                <p:nvPr/>
              </p:nvSpPr>
              <p:spPr>
                <a:xfrm>
                  <a:off x="7187088" y="4256485"/>
                  <a:ext cx="1909800" cy="490724"/>
                </a:xfrm>
                <a:prstGeom prst="cube">
                  <a:avLst>
                    <a:gd name="adj" fmla="val 98469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2FDB460F-903C-CC48-928B-8718ED304210}"/>
                    </a:ext>
                  </a:extLst>
                </p:cNvPr>
                <p:cNvSpPr/>
                <p:nvPr/>
              </p:nvSpPr>
              <p:spPr>
                <a:xfrm>
                  <a:off x="8667822" y="2944325"/>
                  <a:ext cx="525776" cy="1649377"/>
                </a:xfrm>
                <a:prstGeom prst="cube">
                  <a:avLst>
                    <a:gd name="adj" fmla="val 98538"/>
                  </a:avLst>
                </a:prstGeom>
                <a:solidFill>
                  <a:schemeClr val="accent6">
                    <a:lumMod val="75000"/>
                  </a:schemeClr>
                </a:solidFill>
                <a:ln w="2857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E03C470-DE58-4540-9EC5-1157A778FB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9312" y="3290133"/>
                <a:ext cx="967592" cy="16791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DCFB281-D242-C241-BA04-6F39CF3B9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7624" y="3631682"/>
                <a:ext cx="910534" cy="9890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282D72F-856E-D84D-BF70-D431C8995C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1114" y="3889481"/>
                <a:ext cx="723104" cy="4784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1398A1A-F914-5F48-81AD-14C8EF304F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7624" y="4021255"/>
                <a:ext cx="599615" cy="5724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49ACB56-2E17-A247-8527-2E74EA4526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37048" y="4776699"/>
                <a:ext cx="731059" cy="19848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4A458A0-B198-E149-9EA7-1F99262ABD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19393" y="4842381"/>
                <a:ext cx="1184389" cy="33064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0507BDE-62D0-CD44-89C6-C81B90B396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8673" y="4772504"/>
                <a:ext cx="1216134" cy="69043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2523622-4C70-8C45-A079-E0EB47484A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07223" y="4986830"/>
                <a:ext cx="537513" cy="26077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93E11EE-17E2-4F45-ACF5-23CD24D540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90961" y="5247608"/>
                <a:ext cx="353775" cy="8569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E875FE-C841-364A-BE69-6EC24FF76E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4173" y="4158160"/>
                <a:ext cx="211535" cy="38187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1C0736D-A865-6B4F-BF4A-715CCC492BD7}"/>
                  </a:ext>
                </a:extLst>
              </p:cNvPr>
              <p:cNvCxnSpPr>
                <a:cxnSpLocks/>
                <a:stCxn id="77" idx="2"/>
              </p:cNvCxnSpPr>
              <p:nvPr/>
            </p:nvCxnSpPr>
            <p:spPr>
              <a:xfrm flipH="1">
                <a:off x="8207223" y="4028058"/>
                <a:ext cx="537513" cy="44855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EBE5A7C-E98C-C147-8C97-D8D45AC39C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12427" y="3547206"/>
                <a:ext cx="632309" cy="29432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665AA49-4CB9-1141-A9B5-99B2E8CDE2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8625" y="3110380"/>
                <a:ext cx="246985" cy="2239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121BEFE-9C3C-7145-977B-E539CADA9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6258" y="3631682"/>
                <a:ext cx="225816" cy="1567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F719C9B-BE63-0B40-B247-14151D682D33}"/>
              </a:ext>
            </a:extLst>
          </p:cNvPr>
          <p:cNvSpPr txBox="1"/>
          <p:nvPr/>
        </p:nvSpPr>
        <p:spPr>
          <a:xfrm>
            <a:off x="8891392" y="1175142"/>
            <a:ext cx="106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Eliminate</a:t>
            </a:r>
          </a:p>
          <a:p>
            <a:pPr algn="ctr"/>
            <a:r>
              <a:rPr lang="en-US" dirty="0"/>
              <a:t>interiors</a:t>
            </a:r>
          </a:p>
        </p:txBody>
      </p:sp>
    </p:spTree>
    <p:extLst>
      <p:ext uri="{BB962C8B-B14F-4D97-AF65-F5344CB8AC3E}">
        <p14:creationId xmlns:p14="http://schemas.microsoft.com/office/powerpoint/2010/main" val="2027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be 56">
            <a:extLst>
              <a:ext uri="{FF2B5EF4-FFF2-40B4-BE49-F238E27FC236}">
                <a16:creationId xmlns:a16="http://schemas.microsoft.com/office/drawing/2014/main" id="{4064E386-E266-5041-AF1B-6EEF6531B59B}"/>
              </a:ext>
            </a:extLst>
          </p:cNvPr>
          <p:cNvSpPr/>
          <p:nvPr/>
        </p:nvSpPr>
        <p:spPr>
          <a:xfrm>
            <a:off x="5346919" y="4591086"/>
            <a:ext cx="1358662" cy="1036029"/>
          </a:xfrm>
          <a:prstGeom prst="cube">
            <a:avLst>
              <a:gd name="adj" fmla="val 98469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B9D2EB43-0E52-824B-AD8B-5B89A350F2A5}"/>
              </a:ext>
            </a:extLst>
          </p:cNvPr>
          <p:cNvSpPr/>
          <p:nvPr/>
        </p:nvSpPr>
        <p:spPr>
          <a:xfrm>
            <a:off x="6531346" y="2378773"/>
            <a:ext cx="174236" cy="2100451"/>
          </a:xfrm>
          <a:prstGeom prst="cube">
            <a:avLst>
              <a:gd name="adj" fmla="val 0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8EC16438-DA07-084F-B0E8-8A8895344123}"/>
              </a:ext>
            </a:extLst>
          </p:cNvPr>
          <p:cNvSpPr/>
          <p:nvPr/>
        </p:nvSpPr>
        <p:spPr>
          <a:xfrm>
            <a:off x="6705581" y="2378774"/>
            <a:ext cx="2641747" cy="2100451"/>
          </a:xfrm>
          <a:prstGeom prst="cube">
            <a:avLst>
              <a:gd name="adj" fmla="val 0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325F3DE2-FE58-E648-9CE1-C6660C79BC9B}"/>
              </a:ext>
            </a:extLst>
          </p:cNvPr>
          <p:cNvSpPr/>
          <p:nvPr/>
        </p:nvSpPr>
        <p:spPr>
          <a:xfrm>
            <a:off x="3876425" y="2378774"/>
            <a:ext cx="2641747" cy="2121999"/>
          </a:xfrm>
          <a:prstGeom prst="cube">
            <a:avLst>
              <a:gd name="adj" fmla="val 0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F2D4AB5E-B82B-DB40-8B24-2E1E13BCDE02}"/>
              </a:ext>
            </a:extLst>
          </p:cNvPr>
          <p:cNvSpPr/>
          <p:nvPr/>
        </p:nvSpPr>
        <p:spPr>
          <a:xfrm>
            <a:off x="5638899" y="4591088"/>
            <a:ext cx="3708429" cy="1036029"/>
          </a:xfrm>
          <a:prstGeom prst="cube">
            <a:avLst>
              <a:gd name="adj" fmla="val 98469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4D9FAAE8-8581-5748-811B-D56A0CAEAE7F}"/>
              </a:ext>
            </a:extLst>
          </p:cNvPr>
          <p:cNvSpPr/>
          <p:nvPr/>
        </p:nvSpPr>
        <p:spPr>
          <a:xfrm>
            <a:off x="2836151" y="4612635"/>
            <a:ext cx="3534193" cy="1014482"/>
          </a:xfrm>
          <a:prstGeom prst="cube">
            <a:avLst>
              <a:gd name="adj" fmla="val 98469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791C370E-D137-FD4A-8AAE-725C5CE60745}"/>
              </a:ext>
            </a:extLst>
          </p:cNvPr>
          <p:cNvSpPr/>
          <p:nvPr/>
        </p:nvSpPr>
        <p:spPr>
          <a:xfrm>
            <a:off x="6441810" y="2411427"/>
            <a:ext cx="157600" cy="2241740"/>
          </a:xfrm>
          <a:prstGeom prst="cube">
            <a:avLst>
              <a:gd name="adj" fmla="val 98538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1DD49856-243E-3B41-A0D1-5E19C00E4396}"/>
              </a:ext>
            </a:extLst>
          </p:cNvPr>
          <p:cNvSpPr/>
          <p:nvPr/>
        </p:nvSpPr>
        <p:spPr>
          <a:xfrm>
            <a:off x="5477853" y="4285698"/>
            <a:ext cx="1121201" cy="1341417"/>
          </a:xfrm>
          <a:prstGeom prst="cube">
            <a:avLst>
              <a:gd name="adj" fmla="val 98538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4BAF097D-A6E1-D24F-BAFD-B33B59F7105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Separator sizes decrease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en-US" dirty="0"/>
                      <m:t>⇒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4BAF097D-A6E1-D24F-BAFD-B33B59F710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2"/>
                <a:stretch>
                  <a:fillRect l="-2413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2B61D2D0-5E3E-184D-9EB9-2F71D0D59637}"/>
              </a:ext>
            </a:extLst>
          </p:cNvPr>
          <p:cNvSpPr txBox="1"/>
          <p:nvPr/>
        </p:nvSpPr>
        <p:spPr>
          <a:xfrm>
            <a:off x="752699" y="3203205"/>
            <a:ext cx="2641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Brown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⇒ what is left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after sparsification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B5C7D-5BBF-5647-9E63-CDC72F29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CC71-5D3F-E34C-8241-3D552CFC5EC5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26C5-965D-9643-9BDA-41C74F2A31E9}"/>
              </a:ext>
            </a:extLst>
          </p:cNvPr>
          <p:cNvSpPr txBox="1"/>
          <p:nvPr/>
        </p:nvSpPr>
        <p:spPr>
          <a:xfrm>
            <a:off x="7113006" y="150571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“planes”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B6002C-769D-004D-8071-694728B49883}"/>
              </a:ext>
            </a:extLst>
          </p:cNvPr>
          <p:cNvSpPr txBox="1"/>
          <p:nvPr/>
        </p:nvSpPr>
        <p:spPr>
          <a:xfrm>
            <a:off x="9534000" y="150602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“lines”</a:t>
            </a:r>
          </a:p>
        </p:txBody>
      </p:sp>
    </p:spTree>
    <p:extLst>
      <p:ext uri="{BB962C8B-B14F-4D97-AF65-F5344CB8AC3E}">
        <p14:creationId xmlns:p14="http://schemas.microsoft.com/office/powerpoint/2010/main" val="620570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5D6BA0E-B495-1048-BA43-3EFCC94B489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spaND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dirty="0"/>
                  <a:t> in 3D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5D6BA0E-B495-1048-BA43-3EFCC94B48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78E96D0-D4B4-234E-A804-CA365E9B552A}"/>
              </a:ext>
            </a:extLst>
          </p:cNvPr>
          <p:cNvSpPr/>
          <p:nvPr/>
        </p:nvSpPr>
        <p:spPr>
          <a:xfrm>
            <a:off x="2123090" y="4687617"/>
            <a:ext cx="578069" cy="7987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97515-19C4-7F4C-B631-7B8792988EB0}"/>
              </a:ext>
            </a:extLst>
          </p:cNvPr>
          <p:cNvSpPr/>
          <p:nvPr/>
        </p:nvSpPr>
        <p:spPr>
          <a:xfrm>
            <a:off x="2979683" y="4160839"/>
            <a:ext cx="578069" cy="13255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C11AD6-1E80-B741-8EE6-855872B30DA7}"/>
              </a:ext>
            </a:extLst>
          </p:cNvPr>
          <p:cNvSpPr/>
          <p:nvPr/>
        </p:nvSpPr>
        <p:spPr>
          <a:xfrm>
            <a:off x="3836276" y="3762704"/>
            <a:ext cx="578069" cy="17236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8B9CE7-9470-A54F-B14E-A3679BEEA81E}"/>
              </a:ext>
            </a:extLst>
          </p:cNvPr>
          <p:cNvCxnSpPr/>
          <p:nvPr/>
        </p:nvCxnSpPr>
        <p:spPr>
          <a:xfrm>
            <a:off x="2123090" y="5707120"/>
            <a:ext cx="73467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6F9275-F4F6-784B-8B05-37EEB6A6BE81}"/>
              </a:ext>
            </a:extLst>
          </p:cNvPr>
          <p:cNvCxnSpPr>
            <a:cxnSpLocks/>
          </p:cNvCxnSpPr>
          <p:nvPr/>
        </p:nvCxnSpPr>
        <p:spPr>
          <a:xfrm flipV="1">
            <a:off x="1939159" y="2937641"/>
            <a:ext cx="0" cy="25592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DD457A-A8BF-BF4D-99CC-74FA5F98EE1B}"/>
                  </a:ext>
                </a:extLst>
              </p:cNvPr>
              <p:cNvSpPr txBox="1"/>
              <p:nvPr/>
            </p:nvSpPr>
            <p:spPr>
              <a:xfrm>
                <a:off x="7961588" y="2937641"/>
                <a:ext cx="116076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DD457A-A8BF-BF4D-99CC-74FA5F98E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588" y="2937641"/>
                <a:ext cx="1160767" cy="553998"/>
              </a:xfrm>
              <a:prstGeom prst="rect">
                <a:avLst/>
              </a:prstGeom>
              <a:blipFill>
                <a:blip r:embed="rId4"/>
                <a:stretch>
                  <a:fillRect l="-7609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072659-07BC-5D42-8DE4-2F042D3A11B8}"/>
                  </a:ext>
                </a:extLst>
              </p:cNvPr>
              <p:cNvSpPr txBox="1"/>
              <p:nvPr/>
            </p:nvSpPr>
            <p:spPr>
              <a:xfrm>
                <a:off x="2107950" y="3386278"/>
                <a:ext cx="116076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072659-07BC-5D42-8DE4-2F042D3A1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950" y="3386278"/>
                <a:ext cx="1160767" cy="553998"/>
              </a:xfrm>
              <a:prstGeom prst="rect">
                <a:avLst/>
              </a:prstGeom>
              <a:blipFill>
                <a:blip r:embed="rId5"/>
                <a:stretch>
                  <a:fillRect l="-760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CE26CF5-5F88-C14B-B30D-EE47513CFDA4}"/>
              </a:ext>
            </a:extLst>
          </p:cNvPr>
          <p:cNvSpPr txBox="1"/>
          <p:nvPr/>
        </p:nvSpPr>
        <p:spPr>
          <a:xfrm>
            <a:off x="1901471" y="5859521"/>
            <a:ext cx="102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69EA0D-A9BE-1542-A12D-39D024242575}"/>
              </a:ext>
            </a:extLst>
          </p:cNvPr>
          <p:cNvSpPr txBox="1"/>
          <p:nvPr/>
        </p:nvSpPr>
        <p:spPr>
          <a:xfrm>
            <a:off x="7711128" y="5859521"/>
            <a:ext cx="189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 separator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13E58-6CE0-C245-ABAD-017AB49A5544}"/>
              </a:ext>
            </a:extLst>
          </p:cNvPr>
          <p:cNvSpPr txBox="1"/>
          <p:nvPr/>
        </p:nvSpPr>
        <p:spPr>
          <a:xfrm>
            <a:off x="667333" y="2813882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E96024-ABBA-8B41-8823-6A03900FA65D}"/>
                  </a:ext>
                </a:extLst>
              </p:cNvPr>
              <p:cNvSpPr txBox="1"/>
              <p:nvPr/>
            </p:nvSpPr>
            <p:spPr>
              <a:xfrm>
                <a:off x="9222827" y="3663277"/>
                <a:ext cx="283596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E96024-ABBA-8B41-8823-6A03900FA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827" y="3663277"/>
                <a:ext cx="2835969" cy="553998"/>
              </a:xfrm>
              <a:prstGeom prst="rect">
                <a:avLst/>
              </a:prstGeom>
              <a:blipFill>
                <a:blip r:embed="rId6"/>
                <a:stretch>
                  <a:fillRect l="-889" t="-6818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A8B9A2-88A5-F640-A7A2-B0381D38C933}"/>
                  </a:ext>
                </a:extLst>
              </p:cNvPr>
              <p:cNvSpPr txBox="1"/>
              <p:nvPr/>
            </p:nvSpPr>
            <p:spPr>
              <a:xfrm>
                <a:off x="769883" y="1734566"/>
                <a:ext cx="3880293" cy="683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/>
                  <a:t>If separators</a:t>
                </a:r>
                <a:r>
                  <a:rPr lang="en-US" sz="2800" dirty="0"/>
                  <a:t>*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→ 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A8B9A2-88A5-F640-A7A2-B0381D38C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83" y="1734566"/>
                <a:ext cx="3880293" cy="683713"/>
              </a:xfrm>
              <a:prstGeom prst="rect">
                <a:avLst/>
              </a:prstGeom>
              <a:blipFill>
                <a:blip r:embed="rId7"/>
                <a:stretch>
                  <a:fillRect l="-3257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6277F175-4B54-AB48-B2EA-4B205E614FF7}"/>
              </a:ext>
            </a:extLst>
          </p:cNvPr>
          <p:cNvSpPr/>
          <p:nvPr/>
        </p:nvSpPr>
        <p:spPr>
          <a:xfrm>
            <a:off x="8371490" y="4058569"/>
            <a:ext cx="578069" cy="14278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8BBEC3-1547-CE4F-846C-57AF514CE6F0}"/>
              </a:ext>
            </a:extLst>
          </p:cNvPr>
          <p:cNvSpPr/>
          <p:nvPr/>
        </p:nvSpPr>
        <p:spPr>
          <a:xfrm>
            <a:off x="7520153" y="3828515"/>
            <a:ext cx="578069" cy="16578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B10AA-8978-D849-B891-1179B4B6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CC71-5D3F-E34C-8241-3D552CFC5EC5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D2FA1-B4DE-D240-8108-265B85C5AB21}"/>
              </a:ext>
            </a:extLst>
          </p:cNvPr>
          <p:cNvSpPr txBox="1"/>
          <p:nvPr/>
        </p:nvSpPr>
        <p:spPr>
          <a:xfrm>
            <a:off x="-1772" y="6484219"/>
            <a:ext cx="290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and few other assumptions</a:t>
            </a:r>
          </a:p>
        </p:txBody>
      </p:sp>
    </p:spTree>
    <p:extLst>
      <p:ext uri="{BB962C8B-B14F-4D97-AF65-F5344CB8AC3E}">
        <p14:creationId xmlns:p14="http://schemas.microsoft.com/office/powerpoint/2010/main" val="2280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611C0E-CDC1-BD42-BFC0-1543C5EE867D}"/>
              </a:ext>
            </a:extLst>
          </p:cNvPr>
          <p:cNvSpPr txBox="1"/>
          <p:nvPr/>
        </p:nvSpPr>
        <p:spPr>
          <a:xfrm>
            <a:off x="7716477" y="612432"/>
            <a:ext cx="3581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Black = spaND (Orthogonal, scaling)</a:t>
            </a:r>
          </a:p>
          <a:p>
            <a:r>
              <a:rPr lang="en-US" b="1" dirty="0">
                <a:solidFill>
                  <a:srgbClr val="FF0000"/>
                </a:solidFill>
              </a:rPr>
              <a:t>Red = HIF* (Triangular, scaling)</a:t>
            </a:r>
          </a:p>
          <a:p>
            <a:r>
              <a:rPr lang="en-US" dirty="0"/>
              <a:t>White = HIF* (Triangular, no scaling)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700743-2AF8-C742-9F04-E42C40685AB3}"/>
              </a:ext>
            </a:extLst>
          </p:cNvPr>
          <p:cNvSpPr/>
          <p:nvPr/>
        </p:nvSpPr>
        <p:spPr>
          <a:xfrm>
            <a:off x="2124635" y="1506070"/>
            <a:ext cx="9090212" cy="345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4A5B7-849A-A746-AFAB-3E7C5AD6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6CC71-5D3F-E34C-8241-3D552CFC5EC5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AF60E-D8EF-824E-9D92-76A7C99B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Orthogonal always works on SPD</a:t>
            </a:r>
            <a:br>
              <a:rPr lang="en-US" sz="3600" dirty="0"/>
            </a:br>
            <a:r>
              <a:rPr lang="en-US" sz="3600" dirty="0"/>
              <a:t>Scaling improves accuracy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5AD09-6CF0-B142-9E7A-FF4DBA8AB16C}"/>
              </a:ext>
            </a:extLst>
          </p:cNvPr>
          <p:cNvSpPr txBox="1"/>
          <p:nvPr/>
        </p:nvSpPr>
        <p:spPr>
          <a:xfrm>
            <a:off x="2931" y="6119336"/>
            <a:ext cx="752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&gt;50k SPD problems from </a:t>
            </a:r>
            <a:r>
              <a:rPr lang="en-US" dirty="0" err="1"/>
              <a:t>SuiteSparse</a:t>
            </a:r>
            <a:r>
              <a:rPr lang="en-US" dirty="0"/>
              <a:t>, except 2 that didn’t converge in &lt;500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792AB6-672F-5541-BB8F-10CD0A8B77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53" y="1918607"/>
            <a:ext cx="10006524" cy="2874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9D602-8548-8F44-8EDB-1815812B97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79" y="4772271"/>
            <a:ext cx="10062760" cy="13160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81827D-65FF-0E4E-A28A-F7556561E553}"/>
              </a:ext>
            </a:extLst>
          </p:cNvPr>
          <p:cNvSpPr/>
          <p:nvPr/>
        </p:nvSpPr>
        <p:spPr>
          <a:xfrm>
            <a:off x="-1" y="6432934"/>
            <a:ext cx="69552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* Ho, K. L., &amp; Ying, L. (2016). Hierarchical interpolative factorization for elliptic operators: differential equations. </a:t>
            </a:r>
            <a:r>
              <a:rPr lang="en-US" sz="1050" i="1" dirty="0"/>
              <a:t>Communications on Pure and Applied Mathematics</a:t>
            </a:r>
            <a:r>
              <a:rPr lang="en-US" sz="1050" dirty="0"/>
              <a:t>, </a:t>
            </a:r>
            <a:r>
              <a:rPr lang="en-US" sz="1050" i="1" dirty="0"/>
              <a:t>69</a:t>
            </a:r>
            <a:r>
              <a:rPr lang="en-US" sz="1050" dirty="0"/>
              <a:t>(8), 1415-1451.</a:t>
            </a:r>
          </a:p>
        </p:txBody>
      </p:sp>
    </p:spTree>
    <p:extLst>
      <p:ext uri="{BB962C8B-B14F-4D97-AF65-F5344CB8AC3E}">
        <p14:creationId xmlns:p14="http://schemas.microsoft.com/office/powerpoint/2010/main" val="421746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1B9-3D47-C040-AA5C-90DAECED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Ice-Sheet modeling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740F8-2B3E-1645-B58D-94569CA97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4029" y="2643739"/>
            <a:ext cx="3129224" cy="2811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D3FDA-C158-D34E-AAA6-2C8681CECA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283" y="127147"/>
            <a:ext cx="3966717" cy="251165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02E78A-A517-7F43-A212-6561A8FE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58A3-3349-604E-8DF3-84016F3DACBC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A5C3C1C-06A1-3D44-AFEF-3275C4448CB5}"/>
                  </a:ext>
                </a:extLst>
              </p:cNvPr>
              <p:cNvSpPr/>
              <p:nvPr/>
            </p:nvSpPr>
            <p:spPr>
              <a:xfrm>
                <a:off x="5628347" y="735518"/>
                <a:ext cx="24597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A5C3C1C-06A1-3D44-AFEF-3275C4448C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347" y="735518"/>
                <a:ext cx="245977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FE0497E-08FF-B742-AB85-AC8B73D47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467872"/>
              </p:ext>
            </p:extLst>
          </p:nvPr>
        </p:nvGraphicFramePr>
        <p:xfrm>
          <a:off x="54478" y="1406102"/>
          <a:ext cx="8170805" cy="29311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008298">
                  <a:extLst>
                    <a:ext uri="{9D8B030D-6E8A-4147-A177-3AD203B41FA5}">
                      <a16:colId xmlns:a16="http://schemas.microsoft.com/office/drawing/2014/main" val="1537924940"/>
                    </a:ext>
                  </a:extLst>
                </a:gridCol>
                <a:gridCol w="1420085">
                  <a:extLst>
                    <a:ext uri="{9D8B030D-6E8A-4147-A177-3AD203B41FA5}">
                      <a16:colId xmlns:a16="http://schemas.microsoft.com/office/drawing/2014/main" val="1282838547"/>
                    </a:ext>
                  </a:extLst>
                </a:gridCol>
                <a:gridCol w="841735">
                  <a:extLst>
                    <a:ext uri="{9D8B030D-6E8A-4147-A177-3AD203B41FA5}">
                      <a16:colId xmlns:a16="http://schemas.microsoft.com/office/drawing/2014/main" val="191686570"/>
                    </a:ext>
                  </a:extLst>
                </a:gridCol>
                <a:gridCol w="779038">
                  <a:extLst>
                    <a:ext uri="{9D8B030D-6E8A-4147-A177-3AD203B41FA5}">
                      <a16:colId xmlns:a16="http://schemas.microsoft.com/office/drawing/2014/main" val="3092857870"/>
                    </a:ext>
                  </a:extLst>
                </a:gridCol>
                <a:gridCol w="456677">
                  <a:extLst>
                    <a:ext uri="{9D8B030D-6E8A-4147-A177-3AD203B41FA5}">
                      <a16:colId xmlns:a16="http://schemas.microsoft.com/office/drawing/2014/main" val="998870227"/>
                    </a:ext>
                  </a:extLst>
                </a:gridCol>
                <a:gridCol w="832765">
                  <a:extLst>
                    <a:ext uri="{9D8B030D-6E8A-4147-A177-3AD203B41FA5}">
                      <a16:colId xmlns:a16="http://schemas.microsoft.com/office/drawing/2014/main" val="2353292731"/>
                    </a:ext>
                  </a:extLst>
                </a:gridCol>
                <a:gridCol w="1249147">
                  <a:extLst>
                    <a:ext uri="{9D8B030D-6E8A-4147-A177-3AD203B41FA5}">
                      <a16:colId xmlns:a16="http://schemas.microsoft.com/office/drawing/2014/main" val="2119937833"/>
                    </a:ext>
                  </a:extLst>
                </a:gridCol>
                <a:gridCol w="1583060">
                  <a:extLst>
                    <a:ext uri="{9D8B030D-6E8A-4147-A177-3AD203B41FA5}">
                      <a16:colId xmlns:a16="http://schemas.microsoft.com/office/drawing/2014/main" val="3671736153"/>
                    </a:ext>
                  </a:extLst>
                </a:gridCol>
              </a:tblGrid>
              <a:tr h="270826"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600" dirty="0"/>
                        <a:t>spaND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ILU(0) (</a:t>
                      </a:r>
                      <a:r>
                        <a:rPr lang="en-US" sz="1600" baseline="0" dirty="0" err="1"/>
                        <a:t>Trilinos</a:t>
                      </a:r>
                      <a:r>
                        <a:rPr lang="en-US" sz="1600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504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</a:t>
                      </a:r>
                      <a:r>
                        <a:rPr lang="en-US" sz="1600" baseline="-25000" dirty="0" err="1"/>
                        <a:t>Fact</a:t>
                      </a:r>
                      <a:r>
                        <a:rPr lang="en-US" sz="1600" dirty="0"/>
                        <a:t> (s.)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</a:t>
                      </a:r>
                      <a:r>
                        <a:rPr lang="en-US" sz="1600" baseline="-25000" dirty="0" err="1"/>
                        <a:t>CG</a:t>
                      </a:r>
                      <a:r>
                        <a:rPr lang="en-US" sz="1600" baseline="0" dirty="0"/>
                        <a:t> (s.)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CG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size</a:t>
                      </a:r>
                      <a:r>
                        <a:rPr lang="en-US" sz="1600" baseline="-25000" dirty="0" err="1"/>
                        <a:t>Top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</a:t>
                      </a:r>
                      <a:r>
                        <a:rPr lang="en-US" sz="1600" baseline="-25000" dirty="0" err="1"/>
                        <a:t>Fact</a:t>
                      </a:r>
                      <a:r>
                        <a:rPr lang="en-US" sz="1600" dirty="0" err="1"/>
                        <a:t>+t</a:t>
                      </a:r>
                      <a:r>
                        <a:rPr lang="en-US" sz="1600" baseline="-25000" dirty="0" err="1"/>
                        <a:t>Solve</a:t>
                      </a:r>
                      <a:r>
                        <a:rPr lang="en-US" sz="1600" baseline="0" dirty="0"/>
                        <a:t> (s.)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</a:t>
                      </a:r>
                      <a:r>
                        <a:rPr lang="en-US" sz="1600" baseline="-25000" dirty="0" err="1"/>
                        <a:t>Solve</a:t>
                      </a:r>
                      <a:r>
                        <a:rPr lang="en-US" sz="1600" baseline="0" dirty="0"/>
                        <a:t> (s.)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00228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 dirty="0"/>
                        <a:t>5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0.6M (16km)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085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2.5M (8km)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504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10M (4km)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20808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 dirty="0"/>
                        <a:t>10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1M (16km)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40254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4.6M (8km)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908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18.5M (4km)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18680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46793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14FB950-2B0A-D44D-A8ED-4369A84969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"/>
          <a:stretch/>
        </p:blipFill>
        <p:spPr>
          <a:xfrm>
            <a:off x="4330045" y="4497439"/>
            <a:ext cx="3895238" cy="2311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C0827-69B0-8D4C-9A21-8C600F9E39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076" y="4497438"/>
            <a:ext cx="2552700" cy="231140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FE3154-02A1-6D40-A5EC-34FD6990B6B9}"/>
              </a:ext>
            </a:extLst>
          </p:cNvPr>
          <p:cNvSpPr/>
          <p:nvPr/>
        </p:nvSpPr>
        <p:spPr>
          <a:xfrm>
            <a:off x="4046499" y="1690688"/>
            <a:ext cx="1263687" cy="271938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48CD71-DE19-3649-BFE0-0E5AAD381D7F}"/>
              </a:ext>
            </a:extLst>
          </p:cNvPr>
          <p:cNvSpPr txBox="1"/>
          <p:nvPr/>
        </p:nvSpPr>
        <p:spPr>
          <a:xfrm rot="16200000">
            <a:off x="140152" y="5400531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Fact</a:t>
            </a:r>
            <a:r>
              <a:rPr lang="en-US" dirty="0" err="1"/>
              <a:t>+t</a:t>
            </a:r>
            <a:r>
              <a:rPr lang="en-US" baseline="-25000" dirty="0" err="1"/>
              <a:t>CG</a:t>
            </a:r>
            <a:r>
              <a:rPr lang="en-US" dirty="0"/>
              <a:t> (sec.)</a:t>
            </a:r>
            <a:endParaRPr lang="en-US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65A3C-5A30-0741-9C6C-A4700310BC09}"/>
              </a:ext>
            </a:extLst>
          </p:cNvPr>
          <p:cNvSpPr txBox="1"/>
          <p:nvPr/>
        </p:nvSpPr>
        <p:spPr>
          <a:xfrm rot="16200000">
            <a:off x="3296144" y="5478949"/>
            <a:ext cx="16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mem</a:t>
            </a:r>
            <a:r>
              <a:rPr lang="en-US" baseline="-25000" dirty="0" err="1"/>
              <a:t>Fact</a:t>
            </a:r>
            <a:r>
              <a:rPr lang="en-US" dirty="0"/>
              <a:t> (</a:t>
            </a:r>
            <a:r>
              <a:rPr lang="en-US" dirty="0" err="1"/>
              <a:t>Gnnz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6C2C3-BF66-314E-9260-8F5FD9736B58}"/>
              </a:ext>
            </a:extLst>
          </p:cNvPr>
          <p:cNvSpPr txBox="1"/>
          <p:nvPr/>
        </p:nvSpPr>
        <p:spPr>
          <a:xfrm>
            <a:off x="7502662" y="5601328"/>
            <a:ext cx="424507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Problem from: </a:t>
            </a:r>
            <a:r>
              <a:rPr lang="en-US" sz="900" dirty="0" err="1"/>
              <a:t>Tezaur</a:t>
            </a:r>
            <a:r>
              <a:rPr lang="en-US" sz="900" dirty="0"/>
              <a:t>, Irina K., et al. "Albany/FELIX: a parallel, scalable and robust, </a:t>
            </a:r>
          </a:p>
          <a:p>
            <a:r>
              <a:rPr lang="en-US" sz="900" dirty="0"/>
              <a:t>finite element, first-order Stokes approximation ice sheet solver built for advanced </a:t>
            </a:r>
          </a:p>
          <a:p>
            <a:r>
              <a:rPr lang="en-US" sz="900" dirty="0"/>
              <a:t>analysis." </a:t>
            </a:r>
            <a:r>
              <a:rPr lang="en-US" sz="900" i="1" dirty="0"/>
              <a:t>Geoscientific Model Development (Online)</a:t>
            </a:r>
            <a:r>
              <a:rPr lang="en-US" sz="900" dirty="0"/>
              <a:t> 8.4 (2015).</a:t>
            </a:r>
          </a:p>
          <a:p>
            <a:r>
              <a:rPr lang="en-US" sz="900" dirty="0"/>
              <a:t>Picture: </a:t>
            </a:r>
            <a:r>
              <a:rPr lang="en-US" sz="900" dirty="0" err="1"/>
              <a:t>Tezaur</a:t>
            </a:r>
            <a:r>
              <a:rPr lang="en-US" sz="900" dirty="0"/>
              <a:t>, Irina K., et al. "On the scalability of the Albany/FELIX first-order Stokes </a:t>
            </a:r>
          </a:p>
          <a:p>
            <a:r>
              <a:rPr lang="en-US" sz="900" dirty="0"/>
              <a:t>approximation ice sheet solver for large-scale simulations of the Greenland and </a:t>
            </a:r>
          </a:p>
          <a:p>
            <a:r>
              <a:rPr lang="en-US" sz="900" dirty="0"/>
              <a:t>Antarctic ice sheets." </a:t>
            </a:r>
            <a:r>
              <a:rPr lang="en-US" sz="900" i="1" dirty="0"/>
              <a:t>Procedia Computer Science</a:t>
            </a:r>
            <a:r>
              <a:rPr lang="en-US" sz="900" dirty="0"/>
              <a:t> 51 (2015): 2026-2035.</a:t>
            </a:r>
          </a:p>
          <a:p>
            <a:r>
              <a:rPr lang="en-US" sz="900" dirty="0"/>
              <a:t>Thanks to E. </a:t>
            </a:r>
            <a:r>
              <a:rPr lang="en-US" sz="900" dirty="0" err="1"/>
              <a:t>Boman</a:t>
            </a:r>
            <a:r>
              <a:rPr lang="en-US" sz="900" dirty="0"/>
              <a:t>, R. Tuminaro, S. Rajamanickam &amp; M. </a:t>
            </a:r>
            <a:r>
              <a:rPr lang="en-US" sz="900" dirty="0" err="1"/>
              <a:t>Perego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067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238B0-2867-F244-959F-847DF7D9D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2988B-7A24-2D4A-A7FB-9191A000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481" y="1450632"/>
            <a:ext cx="3833437" cy="2115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4CE49-7A14-8F47-8F68-D1E26E701383}"/>
              </a:ext>
            </a:extLst>
          </p:cNvPr>
          <p:cNvSpPr txBox="1"/>
          <p:nvPr/>
        </p:nvSpPr>
        <p:spPr>
          <a:xfrm>
            <a:off x="8360634" y="4451899"/>
            <a:ext cx="319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Top separator</a:t>
            </a:r>
          </a:p>
          <a:p>
            <a:pPr algn="ctr"/>
            <a:r>
              <a:rPr lang="en-US" sz="2400" dirty="0"/>
              <a:t>32 GB </a:t>
            </a:r>
            <a:r>
              <a:rPr lang="en-US" sz="2400" dirty="0">
                <a:sym typeface="Wingdings" pitchFamily="2" charset="2"/>
              </a:rPr>
              <a:t> 6MB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47352-FA73-C040-AD55-828C2F4E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58A3-3349-604E-8DF3-84016F3DACBC}" type="slidenum">
              <a:rPr lang="en-US" smtClean="0"/>
              <a:t>28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A7E581-4C4F-9844-AAD6-F5BE27BBE9C5}"/>
              </a:ext>
            </a:extLst>
          </p:cNvPr>
          <p:cNvSpPr/>
          <p:nvPr/>
        </p:nvSpPr>
        <p:spPr>
          <a:xfrm>
            <a:off x="4260086" y="1900289"/>
            <a:ext cx="2030986" cy="2014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FCFFA6A-79C2-B445-B669-EEFED12A8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172628"/>
              </p:ext>
            </p:extLst>
          </p:nvPr>
        </p:nvGraphicFramePr>
        <p:xfrm>
          <a:off x="838200" y="1593088"/>
          <a:ext cx="6998208" cy="22250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66368">
                  <a:extLst>
                    <a:ext uri="{9D8B030D-6E8A-4147-A177-3AD203B41FA5}">
                      <a16:colId xmlns:a16="http://schemas.microsoft.com/office/drawing/2014/main" val="3883116567"/>
                    </a:ext>
                  </a:extLst>
                </a:gridCol>
                <a:gridCol w="1166368">
                  <a:extLst>
                    <a:ext uri="{9D8B030D-6E8A-4147-A177-3AD203B41FA5}">
                      <a16:colId xmlns:a16="http://schemas.microsoft.com/office/drawing/2014/main" val="3859812364"/>
                    </a:ext>
                  </a:extLst>
                </a:gridCol>
                <a:gridCol w="1166368">
                  <a:extLst>
                    <a:ext uri="{9D8B030D-6E8A-4147-A177-3AD203B41FA5}">
                      <a16:colId xmlns:a16="http://schemas.microsoft.com/office/drawing/2014/main" val="2261896680"/>
                    </a:ext>
                  </a:extLst>
                </a:gridCol>
                <a:gridCol w="1166368">
                  <a:extLst>
                    <a:ext uri="{9D8B030D-6E8A-4147-A177-3AD203B41FA5}">
                      <a16:colId xmlns:a16="http://schemas.microsoft.com/office/drawing/2014/main" val="2252188471"/>
                    </a:ext>
                  </a:extLst>
                </a:gridCol>
                <a:gridCol w="942848">
                  <a:extLst>
                    <a:ext uri="{9D8B030D-6E8A-4147-A177-3AD203B41FA5}">
                      <a16:colId xmlns:a16="http://schemas.microsoft.com/office/drawing/2014/main" val="3405178323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925833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spaND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Direct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956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Fact</a:t>
                      </a:r>
                      <a:r>
                        <a:rPr lang="en-US" dirty="0"/>
                        <a:t> (s.)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CG</a:t>
                      </a:r>
                      <a:r>
                        <a:rPr lang="en-US" dirty="0"/>
                        <a:t> (s.)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CG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size</a:t>
                      </a:r>
                      <a:r>
                        <a:rPr lang="en-US" baseline="-25000" dirty="0" err="1"/>
                        <a:t>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Fact</a:t>
                      </a:r>
                      <a:r>
                        <a:rPr lang="en-US" dirty="0" err="1"/>
                        <a:t>+t</a:t>
                      </a:r>
                      <a:r>
                        <a:rPr lang="en-US" baseline="-25000" dirty="0" err="1"/>
                        <a:t>Solve</a:t>
                      </a:r>
                      <a:r>
                        <a:rPr lang="en-US" baseline="0" dirty="0"/>
                        <a:t> (s.)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8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190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027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532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478488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1ED0D394-5A9F-514E-968E-600D3320CA30}"/>
              </a:ext>
            </a:extLst>
          </p:cNvPr>
          <p:cNvGrpSpPr/>
          <p:nvPr/>
        </p:nvGrpSpPr>
        <p:grpSpPr>
          <a:xfrm>
            <a:off x="187312" y="4046490"/>
            <a:ext cx="7378627" cy="2753248"/>
            <a:chOff x="570772" y="4046490"/>
            <a:chExt cx="7378627" cy="2753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1647A1-29A8-1546-916D-D3780C0D9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772" y="4046490"/>
              <a:ext cx="7378627" cy="27532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665FE5-7CB0-6345-8DE2-5772CE9629B3}"/>
                </a:ext>
              </a:extLst>
            </p:cNvPr>
            <p:cNvSpPr txBox="1"/>
            <p:nvPr/>
          </p:nvSpPr>
          <p:spPr>
            <a:xfrm rot="16200000">
              <a:off x="655875" y="5080246"/>
              <a:ext cx="14100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size</a:t>
              </a:r>
              <a:r>
                <a:rPr lang="en-US" baseline="-25000" dirty="0" err="1"/>
                <a:t>Top</a:t>
              </a:r>
              <a:endParaRPr lang="en-US" baseline="-25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43BF3F-4A33-9F4A-BFFD-A5DED23C9B19}"/>
                </a:ext>
              </a:extLst>
            </p:cNvPr>
            <p:cNvSpPr txBox="1"/>
            <p:nvPr/>
          </p:nvSpPr>
          <p:spPr>
            <a:xfrm rot="16200000">
              <a:off x="3844316" y="5086091"/>
              <a:ext cx="18063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mem</a:t>
              </a:r>
              <a:r>
                <a:rPr lang="en-US" baseline="-25000" dirty="0" err="1"/>
                <a:t>Fact</a:t>
              </a:r>
              <a:r>
                <a:rPr lang="en-US" baseline="-25000" dirty="0"/>
                <a:t> </a:t>
              </a:r>
              <a:r>
                <a:rPr lang="en-US" dirty="0"/>
                <a:t>(</a:t>
              </a:r>
              <a:r>
                <a:rPr lang="en-US" dirty="0" err="1"/>
                <a:t>nnz</a:t>
              </a:r>
              <a:r>
                <a:rPr lang="en-US" dirty="0"/>
                <a:t>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BA000F-5A40-CC49-B89F-793A23A1A0A8}"/>
              </a:ext>
            </a:extLst>
          </p:cNvPr>
          <p:cNvSpPr txBox="1"/>
          <p:nvPr/>
        </p:nvSpPr>
        <p:spPr>
          <a:xfrm>
            <a:off x="7814560" y="5586909"/>
            <a:ext cx="4283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Problem and picture from: Christie, Michael Andrew, and M. J. Blunt. </a:t>
            </a:r>
          </a:p>
          <a:p>
            <a:r>
              <a:rPr lang="en-US" sz="1100" dirty="0"/>
              <a:t>"Tenth SPE comparative solution project: A comparison of upscaling techniques." </a:t>
            </a:r>
            <a:r>
              <a:rPr lang="en-US" sz="1100" i="1" dirty="0"/>
              <a:t>SPE reservoir simulation symposium</a:t>
            </a:r>
            <a:r>
              <a:rPr lang="en-US" sz="1100" dirty="0"/>
              <a:t>. Society of Petroleum Engineers, 2001. Thanks to </a:t>
            </a:r>
            <a:r>
              <a:rPr lang="en-US" sz="1100" dirty="0" err="1"/>
              <a:t>Bazyli</a:t>
            </a:r>
            <a:r>
              <a:rPr lang="en-US" sz="1100" dirty="0"/>
              <a:t> </a:t>
            </a:r>
            <a:r>
              <a:rPr lang="en-US" sz="1100" dirty="0" err="1"/>
              <a:t>Klockiewicz</a:t>
            </a:r>
            <a:r>
              <a:rPr lang="en-US" sz="1100" dirty="0"/>
              <a:t> for the matrix</a:t>
            </a:r>
          </a:p>
        </p:txBody>
      </p:sp>
    </p:spTree>
    <p:extLst>
      <p:ext uri="{BB962C8B-B14F-4D97-AF65-F5344CB8AC3E}">
        <p14:creationId xmlns:p14="http://schemas.microsoft.com/office/powerpoint/2010/main" val="237127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56CB-99D4-F84F-A8DD-CD18B75B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spaND also works on unsymmetric problems</a:t>
            </a:r>
            <a:br>
              <a:rPr lang="en-US" dirty="0"/>
            </a:br>
            <a:r>
              <a:rPr lang="en-US" sz="3600" dirty="0"/>
              <a:t>3D advection-diffusion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02277-4A21-F946-9040-5A0AB864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29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331607-29C5-B746-A7EC-BC30AB43E4CD}"/>
              </a:ext>
            </a:extLst>
          </p:cNvPr>
          <p:cNvGrpSpPr/>
          <p:nvPr/>
        </p:nvGrpSpPr>
        <p:grpSpPr>
          <a:xfrm>
            <a:off x="2448355" y="1517750"/>
            <a:ext cx="7295289" cy="4826310"/>
            <a:chOff x="1858296" y="1426130"/>
            <a:chExt cx="7835834" cy="5183916"/>
          </a:xfrm>
        </p:grpSpPr>
        <p:pic>
          <p:nvPicPr>
            <p:cNvPr id="6" name="Picture 5" descr="Graphical user interface, chart, scatter chart&#10;&#10;Description automatically generated">
              <a:extLst>
                <a:ext uri="{FF2B5EF4-FFF2-40B4-BE49-F238E27FC236}">
                  <a16:creationId xmlns:a16="http://schemas.microsoft.com/office/drawing/2014/main" id="{4BED286B-264D-3C4E-A1A2-E7C767ADC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1863" y="1478878"/>
              <a:ext cx="3096491" cy="2199504"/>
            </a:xfrm>
            <a:prstGeom prst="rect">
              <a:avLst/>
            </a:prstGeom>
          </p:spPr>
        </p:pic>
        <p:pic>
          <p:nvPicPr>
            <p:cNvPr id="7" name="Picture 6" descr="Graphical user interface, chart, scatter chart&#10;&#10;Description automatically generated">
              <a:extLst>
                <a:ext uri="{FF2B5EF4-FFF2-40B4-BE49-F238E27FC236}">
                  <a16:creationId xmlns:a16="http://schemas.microsoft.com/office/drawing/2014/main" id="{01151FCA-C5E6-0645-8059-9A295CA72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1183" y="3841823"/>
              <a:ext cx="3330710" cy="2505576"/>
            </a:xfrm>
            <a:prstGeom prst="rect">
              <a:avLst/>
            </a:prstGeom>
          </p:spPr>
        </p:pic>
        <p:pic>
          <p:nvPicPr>
            <p:cNvPr id="8" name="Picture 7" descr="Graphical user interface, chart, scatter chart&#10;&#10;Description automatically generated">
              <a:extLst>
                <a:ext uri="{FF2B5EF4-FFF2-40B4-BE49-F238E27FC236}">
                  <a16:creationId xmlns:a16="http://schemas.microsoft.com/office/drawing/2014/main" id="{9BE14E7E-2EB6-7B4C-98E7-FA91AD17F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6156" y="1426130"/>
              <a:ext cx="3357974" cy="2252252"/>
            </a:xfrm>
            <a:prstGeom prst="rect">
              <a:avLst/>
            </a:prstGeom>
          </p:spPr>
        </p:pic>
        <p:pic>
          <p:nvPicPr>
            <p:cNvPr id="9" name="Picture 8" descr="Graphical user interface, chart, scatter chart&#10;&#10;Description automatically generated">
              <a:extLst>
                <a:ext uri="{FF2B5EF4-FFF2-40B4-BE49-F238E27FC236}">
                  <a16:creationId xmlns:a16="http://schemas.microsoft.com/office/drawing/2014/main" id="{C931BEEF-050D-E14E-AE53-642F940EC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9754" y="3708356"/>
              <a:ext cx="3268600" cy="25585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7E5266-C4C6-0449-8156-02CE2AA4B63A}"/>
                </a:ext>
              </a:extLst>
            </p:cNvPr>
            <p:cNvSpPr txBox="1"/>
            <p:nvPr/>
          </p:nvSpPr>
          <p:spPr>
            <a:xfrm>
              <a:off x="7416710" y="6240714"/>
              <a:ext cx="1196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Matrix size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C55B71-A646-444C-9C39-F095377D2B81}"/>
                </a:ext>
              </a:extLst>
            </p:cNvPr>
            <p:cNvSpPr txBox="1"/>
            <p:nvPr/>
          </p:nvSpPr>
          <p:spPr>
            <a:xfrm>
              <a:off x="3391675" y="6240714"/>
              <a:ext cx="1196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Matrix size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96B7F5-FE03-184A-AA15-4C83B55E6260}"/>
                </a:ext>
              </a:extLst>
            </p:cNvPr>
            <p:cNvSpPr txBox="1"/>
            <p:nvPr/>
          </p:nvSpPr>
          <p:spPr>
            <a:xfrm rot="16200000">
              <a:off x="1108828" y="2367590"/>
              <a:ext cx="1868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Top separator size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417E8-9C5A-1C4D-8494-9ABE8BE78E13}"/>
                </a:ext>
              </a:extLst>
            </p:cNvPr>
            <p:cNvSpPr txBox="1"/>
            <p:nvPr/>
          </p:nvSpPr>
          <p:spPr>
            <a:xfrm rot="16200000">
              <a:off x="1105850" y="4691690"/>
              <a:ext cx="1874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Factorization time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26D5FD-70B6-2644-8F2B-A23D443D8848}"/>
                </a:ext>
              </a:extLst>
            </p:cNvPr>
            <p:cNvSpPr txBox="1"/>
            <p:nvPr/>
          </p:nvSpPr>
          <p:spPr>
            <a:xfrm rot="16200000">
              <a:off x="5336057" y="2370571"/>
              <a:ext cx="1408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GMRES steps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1800F4-28E2-DC44-BE66-7FFD61B650AC}"/>
                </a:ext>
              </a:extLst>
            </p:cNvPr>
            <p:cNvSpPr txBox="1"/>
            <p:nvPr/>
          </p:nvSpPr>
          <p:spPr>
            <a:xfrm rot="16200000">
              <a:off x="5365010" y="4691690"/>
              <a:ext cx="1351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GMRES time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2B888A-AB36-F042-9CCA-EB83A9550DB2}"/>
                  </a:ext>
                </a:extLst>
              </p:cNvPr>
              <p:cNvSpPr txBox="1"/>
              <p:nvPr/>
            </p:nvSpPr>
            <p:spPr>
              <a:xfrm>
                <a:off x="0" y="6488668"/>
                <a:ext cx="7619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centered FD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2B888A-AB36-F042-9CCA-EB83A9550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88668"/>
                <a:ext cx="7619458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64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1BD5-285C-EB47-A145-52971A30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computing needs linear solvers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2C281-9817-3A4A-B14E-9BA7E0B9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5A61C-D002-114F-81C5-D0A4AAFEC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400" y="1365157"/>
            <a:ext cx="3798151" cy="3449056"/>
          </a:xfrm>
          <a:prstGeom prst="rect">
            <a:avLst/>
          </a:prstGeom>
        </p:spPr>
      </p:pic>
      <p:pic>
        <p:nvPicPr>
          <p:cNvPr id="6" name="Picture 2" descr="Image result for SPE10 reservoir">
            <a:hlinkClick r:id="rId3"/>
            <a:extLst>
              <a:ext uri="{FF2B5EF4-FFF2-40B4-BE49-F238E27FC236}">
                <a16:creationId xmlns:a16="http://schemas.microsoft.com/office/drawing/2014/main" id="{16549F5C-6332-E446-AEE6-90E49D403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1811158"/>
            <a:ext cx="2733942" cy="15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flying, plane, airplane, large&#10;&#10;Description automatically generated">
            <a:extLst>
              <a:ext uri="{FF2B5EF4-FFF2-40B4-BE49-F238E27FC236}">
                <a16:creationId xmlns:a16="http://schemas.microsoft.com/office/drawing/2014/main" id="{2EC7FBB4-4019-7542-B14C-0B3BFA0723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624" y="3322867"/>
            <a:ext cx="4244752" cy="332646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3F10BF-C00A-184E-9F49-EDAA89C0A45B}"/>
              </a:ext>
            </a:extLst>
          </p:cNvPr>
          <p:cNvGrpSpPr/>
          <p:nvPr/>
        </p:nvGrpSpPr>
        <p:grpSpPr>
          <a:xfrm>
            <a:off x="838200" y="3535134"/>
            <a:ext cx="2601866" cy="2147059"/>
            <a:chOff x="838200" y="3535134"/>
            <a:chExt cx="2601866" cy="2147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F4F8841-1105-0A49-856D-B9EA665EED32}"/>
                    </a:ext>
                  </a:extLst>
                </p:cNvPr>
                <p:cNvSpPr/>
                <p:nvPr/>
              </p:nvSpPr>
              <p:spPr>
                <a:xfrm>
                  <a:off x="838200" y="3535134"/>
                  <a:ext cx="2601866" cy="6819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Linear PDE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F4F8841-1105-0A49-856D-B9EA665EED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3535134"/>
                  <a:ext cx="2601866" cy="681982"/>
                </a:xfrm>
                <a:prstGeom prst="rect">
                  <a:avLst/>
                </a:prstGeom>
                <a:blipFill>
                  <a:blip r:embed="rId6"/>
                  <a:stretch>
                    <a:fillRect t="-3636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9CAE4DEF-4DF5-D248-80F4-BFAF0BDD3FA8}"/>
                </a:ext>
              </a:extLst>
            </p:cNvPr>
            <p:cNvSpPr/>
            <p:nvPr/>
          </p:nvSpPr>
          <p:spPr>
            <a:xfrm>
              <a:off x="1889096" y="4266581"/>
              <a:ext cx="461473" cy="640934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6EF30A-E0F3-6447-B779-F203375AFB76}"/>
                    </a:ext>
                  </a:extLst>
                </p:cNvPr>
                <p:cNvSpPr/>
                <p:nvPr/>
              </p:nvSpPr>
              <p:spPr>
                <a:xfrm>
                  <a:off x="1242091" y="5035862"/>
                  <a:ext cx="1755481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b="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b="0" dirty="0">
                      <a:solidFill>
                        <a:schemeClr val="tx1"/>
                      </a:solidFill>
                    </a:rPr>
                    <a:t> sparse, SPD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6EF30A-E0F3-6447-B779-F203375AFB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2091" y="5035862"/>
                  <a:ext cx="1755481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2143" r="-1429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DB1F1C-CEC1-B64C-B933-8D95CA9D2E9A}"/>
              </a:ext>
            </a:extLst>
          </p:cNvPr>
          <p:cNvGrpSpPr/>
          <p:nvPr/>
        </p:nvGrpSpPr>
        <p:grpSpPr>
          <a:xfrm>
            <a:off x="4729029" y="1462915"/>
            <a:ext cx="2733942" cy="1791231"/>
            <a:chOff x="4729029" y="1462915"/>
            <a:chExt cx="2733942" cy="1791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71AED60-3906-1248-A9BA-86CE5C93DD4D}"/>
                    </a:ext>
                  </a:extLst>
                </p:cNvPr>
                <p:cNvSpPr/>
                <p:nvPr/>
              </p:nvSpPr>
              <p:spPr>
                <a:xfrm>
                  <a:off x="5308583" y="2884814"/>
                  <a:ext cx="15135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0" dirty="0">
                      <a:solidFill>
                        <a:schemeClr val="tx1"/>
                      </a:solidFill>
                    </a:rPr>
                    <a:t>PDE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71AED60-3906-1248-A9BA-86CE5C93D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8583" y="2884814"/>
                  <a:ext cx="151355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4167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E68D4D2-D932-EF4F-9703-4D25A3B3E7E5}"/>
                    </a:ext>
                  </a:extLst>
                </p:cNvPr>
                <p:cNvSpPr/>
                <p:nvPr/>
              </p:nvSpPr>
              <p:spPr>
                <a:xfrm>
                  <a:off x="4729029" y="1462915"/>
                  <a:ext cx="2733942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Cambria Math" panose="02040503050406030204" pitchFamily="18" charset="0"/>
                    </a:rPr>
                    <a:t>For Newton steps...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i="1" dirty="0">
                    <a:latin typeface="Cambria Math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dirty="0"/>
                    <a:t> sparse, unsymmetric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E68D4D2-D932-EF4F-9703-4D25A3B3E7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9029" y="1462915"/>
                  <a:ext cx="2733942" cy="923330"/>
                </a:xfrm>
                <a:prstGeom prst="rect">
                  <a:avLst/>
                </a:prstGeom>
                <a:blipFill>
                  <a:blip r:embed="rId9"/>
                  <a:stretch>
                    <a:fillRect l="-1852" t="-2740" b="-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6DDF7572-298E-0C46-A7E9-15C98DADF22A}"/>
                </a:ext>
              </a:extLst>
            </p:cNvPr>
            <p:cNvSpPr/>
            <p:nvPr/>
          </p:nvSpPr>
          <p:spPr>
            <a:xfrm rot="10800000">
              <a:off x="5834625" y="2461408"/>
              <a:ext cx="461473" cy="399869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1927B2-6A14-D544-8FB9-B741F8D0E55A}"/>
              </a:ext>
            </a:extLst>
          </p:cNvPr>
          <p:cNvGrpSpPr/>
          <p:nvPr/>
        </p:nvGrpSpPr>
        <p:grpSpPr>
          <a:xfrm>
            <a:off x="9338698" y="4686773"/>
            <a:ext cx="2100329" cy="1752445"/>
            <a:chOff x="9338698" y="4686773"/>
            <a:chExt cx="2100329" cy="17524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3F06E56-E689-4047-8BB7-4614CE393F0C}"/>
                    </a:ext>
                  </a:extLst>
                </p:cNvPr>
                <p:cNvSpPr/>
                <p:nvPr/>
              </p:nvSpPr>
              <p:spPr>
                <a:xfrm>
                  <a:off x="9546126" y="4686773"/>
                  <a:ext cx="15135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0" dirty="0">
                      <a:solidFill>
                        <a:schemeClr val="tx1"/>
                      </a:solidFill>
                    </a:rPr>
                    <a:t>PDE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3F06E56-E689-4047-8BB7-4614CE393F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6126" y="4686773"/>
                  <a:ext cx="1513556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3333" t="-10345" b="-31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003BF22-E983-B14C-B548-C493ACAC33F9}"/>
                    </a:ext>
                  </a:extLst>
                </p:cNvPr>
                <p:cNvSpPr/>
                <p:nvPr/>
              </p:nvSpPr>
              <p:spPr>
                <a:xfrm>
                  <a:off x="9338698" y="5515888"/>
                  <a:ext cx="2100329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Cambria Math" panose="02040503050406030204" pitchFamily="18" charset="0"/>
                    </a:rPr>
                    <a:t>For Newton steps...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i="1" dirty="0">
                    <a:latin typeface="Cambria Math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dirty="0"/>
                    <a:t> sparse, SPD</a:t>
                  </a: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003BF22-E983-B14C-B548-C493ACAC33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8698" y="5515888"/>
                  <a:ext cx="2100329" cy="923330"/>
                </a:xfrm>
                <a:prstGeom prst="rect">
                  <a:avLst/>
                </a:prstGeom>
                <a:blipFill>
                  <a:blip r:embed="rId11"/>
                  <a:stretch>
                    <a:fillRect l="-2410" t="-274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B4611183-A761-A14A-9890-685F64A738E8}"/>
                </a:ext>
              </a:extLst>
            </p:cNvPr>
            <p:cNvSpPr/>
            <p:nvPr/>
          </p:nvSpPr>
          <p:spPr>
            <a:xfrm>
              <a:off x="10072167" y="5116019"/>
              <a:ext cx="461473" cy="399869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245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27F7-FF82-3A40-822A-939ADC46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0C309-4D56-0945-8881-653C0FBD0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spaND is</a:t>
            </a:r>
          </a:p>
          <a:p>
            <a:pPr>
              <a:buFontTx/>
              <a:buChar char="-"/>
            </a:pPr>
            <a:r>
              <a:rPr lang="en-US" dirty="0"/>
              <a:t>Much faster than direct methods</a:t>
            </a:r>
          </a:p>
          <a:p>
            <a:pPr>
              <a:buFontTx/>
              <a:buChar char="-"/>
            </a:pPr>
            <a:r>
              <a:rPr lang="en-US" dirty="0"/>
              <a:t>Never breaks on SPD problems</a:t>
            </a:r>
          </a:p>
          <a:p>
            <a:pPr>
              <a:buFontTx/>
              <a:buChar char="-"/>
            </a:pPr>
            <a:r>
              <a:rPr lang="en-US" dirty="0"/>
              <a:t>Robust and versatile</a:t>
            </a:r>
          </a:p>
          <a:p>
            <a:pPr lvl="1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435DB-1CAF-1D4C-A31B-61B3FB6E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40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5640-5994-3C41-8D90-5F0F39A3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TaskTorrent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17C25-DDDE-2543-8E0A-20F23C1C3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Cambier, L., Qian, Y. and Darve, E. "TaskTorrent: a Lightweight Distributed Task-Based Runtime System in C++." </a:t>
            </a:r>
            <a:r>
              <a:rPr lang="en-US" sz="2000" i="1" dirty="0"/>
              <a:t>To appear in Proceeding of the 2020 Parallel Application Workshop: Alternatives to MPI+X.</a:t>
            </a:r>
            <a:r>
              <a:rPr lang="en-US" sz="2000" dirty="0"/>
              <a:t> </a:t>
            </a:r>
            <a:r>
              <a:rPr lang="en-US" sz="2000" i="1" dirty="0" err="1"/>
              <a:t>arXiv</a:t>
            </a:r>
            <a:r>
              <a:rPr lang="en-US" sz="2000" i="1" dirty="0"/>
              <a:t> preprint arXiv:2009.10697</a:t>
            </a:r>
            <a:r>
              <a:rPr lang="en-US" sz="2000" dirty="0"/>
              <a:t> (2020).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E3D1-33D3-1149-81E8-99D020E1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27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9BC3-7C76-9A4D-BBC6-257424461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09E60-E031-7B44-A00D-CCA8FDD80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055"/>
            <a:ext cx="6826465" cy="18362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Computations = tasks with dependencies</a:t>
            </a:r>
          </a:p>
          <a:p>
            <a:pPr marL="0" indent="0">
              <a:buNone/>
            </a:pPr>
            <a:r>
              <a:rPr lang="en-US" dirty="0"/>
              <a:t>Runtime systems schedule tasks and</a:t>
            </a:r>
          </a:p>
          <a:p>
            <a:pPr lvl="1">
              <a:buFontTx/>
              <a:buChar char="-"/>
            </a:pPr>
            <a:r>
              <a:rPr lang="en-US" dirty="0"/>
              <a:t>avoid synchronization</a:t>
            </a:r>
          </a:p>
          <a:p>
            <a:pPr lvl="1">
              <a:buFontTx/>
              <a:buChar char="-"/>
            </a:pPr>
            <a:r>
              <a:rPr lang="en-US" dirty="0"/>
              <a:t>exploit all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63EF2-F887-CE4C-A1DF-DD6E914D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9E08F-E4B2-8848-BA5A-5F9CA4E664C7}"/>
              </a:ext>
            </a:extLst>
          </p:cNvPr>
          <p:cNvSpPr txBox="1"/>
          <p:nvPr/>
        </p:nvSpPr>
        <p:spPr>
          <a:xfrm>
            <a:off x="614552" y="3584410"/>
            <a:ext cx="4808894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Courier New"/>
                <a:cs typeface="Angsana New"/>
              </a:rPr>
              <a:t>for (k=0; k&lt;n; k++) {</a:t>
            </a:r>
          </a:p>
          <a:p>
            <a:r>
              <a:rPr lang="en-US" sz="1600" dirty="0">
                <a:latin typeface="Courier New"/>
                <a:cs typeface="Angsana New"/>
              </a:rPr>
              <a:t>  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Angsana New"/>
              </a:rPr>
              <a:t>POTRF(A[</a:t>
            </a:r>
            <a:r>
              <a:rPr lang="en-US" sz="1600" dirty="0" err="1">
                <a:solidFill>
                  <a:srgbClr val="FF0000"/>
                </a:solidFill>
                <a:latin typeface="Courier New"/>
                <a:cs typeface="Angsana New"/>
              </a:rPr>
              <a:t>k,k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Angsana New"/>
              </a:rPr>
              <a:t>]);</a:t>
            </a:r>
          </a:p>
          <a:p>
            <a:r>
              <a:rPr lang="en-US" sz="1600" dirty="0">
                <a:latin typeface="Courier New"/>
                <a:cs typeface="Angsana New"/>
              </a:rPr>
              <a:t>  for(</a:t>
            </a:r>
            <a:r>
              <a:rPr lang="en-US" sz="1600" dirty="0" err="1">
                <a:latin typeface="Courier New"/>
                <a:cs typeface="Angsana New"/>
              </a:rPr>
              <a:t>i</a:t>
            </a:r>
            <a:r>
              <a:rPr lang="en-US" sz="1600" dirty="0">
                <a:latin typeface="Courier New"/>
                <a:cs typeface="Angsana New"/>
              </a:rPr>
              <a:t>=k+1; </a:t>
            </a:r>
            <a:r>
              <a:rPr lang="en-US" sz="1600" dirty="0" err="1">
                <a:latin typeface="Courier New"/>
                <a:cs typeface="Angsana New"/>
              </a:rPr>
              <a:t>i</a:t>
            </a:r>
            <a:r>
              <a:rPr lang="en-US" sz="1600" dirty="0">
                <a:latin typeface="Courier New"/>
                <a:cs typeface="Angsana New"/>
              </a:rPr>
              <a:t>&lt;n; </a:t>
            </a:r>
            <a:r>
              <a:rPr lang="en-US" sz="1600" dirty="0" err="1">
                <a:latin typeface="Courier New"/>
                <a:cs typeface="Angsana New"/>
              </a:rPr>
              <a:t>i</a:t>
            </a:r>
            <a:r>
              <a:rPr lang="en-US" sz="1600" dirty="0">
                <a:latin typeface="Courier New"/>
                <a:cs typeface="Angsana New"/>
              </a:rPr>
              <a:t>++) {</a:t>
            </a:r>
          </a:p>
          <a:p>
            <a:r>
              <a:rPr lang="en-US" sz="1600" dirty="0">
                <a:latin typeface="Courier New"/>
                <a:cs typeface="Angsana New"/>
              </a:rPr>
              <a:t>    </a:t>
            </a:r>
            <a:r>
              <a:rPr lang="en-US" sz="1600" dirty="0">
                <a:solidFill>
                  <a:srgbClr val="FF6600"/>
                </a:solidFill>
                <a:latin typeface="Courier New"/>
                <a:cs typeface="Angsana New"/>
              </a:rPr>
              <a:t>TRSM(A[</a:t>
            </a:r>
            <a:r>
              <a:rPr lang="en-US" sz="1600" dirty="0" err="1">
                <a:solidFill>
                  <a:srgbClr val="FF6600"/>
                </a:solidFill>
                <a:latin typeface="Courier New"/>
                <a:cs typeface="Angsana New"/>
              </a:rPr>
              <a:t>k,k</a:t>
            </a:r>
            <a:r>
              <a:rPr lang="en-US" sz="1600" dirty="0">
                <a:solidFill>
                  <a:srgbClr val="FF6600"/>
                </a:solidFill>
                <a:latin typeface="Courier New"/>
                <a:cs typeface="Angsana New"/>
              </a:rPr>
              <a:t>],A[</a:t>
            </a:r>
            <a:r>
              <a:rPr lang="en-US" sz="1600" dirty="0" err="1">
                <a:solidFill>
                  <a:srgbClr val="FF6600"/>
                </a:solidFill>
                <a:latin typeface="Courier New"/>
                <a:cs typeface="Angsana New"/>
              </a:rPr>
              <a:t>i,k</a:t>
            </a:r>
            <a:r>
              <a:rPr lang="en-US" sz="1600" dirty="0">
                <a:solidFill>
                  <a:srgbClr val="FF6600"/>
                </a:solidFill>
                <a:latin typeface="Courier New"/>
                <a:cs typeface="Angsana New"/>
              </a:rPr>
              <a:t>]);</a:t>
            </a:r>
            <a:endParaRPr lang="en-US" sz="1600" dirty="0">
              <a:latin typeface="Courier New"/>
              <a:cs typeface="Angsana New"/>
            </a:endParaRPr>
          </a:p>
          <a:p>
            <a:r>
              <a:rPr lang="en-US" sz="1600" dirty="0">
                <a:latin typeface="Courier New"/>
                <a:cs typeface="Angsana New"/>
              </a:rPr>
              <a:t>  }</a:t>
            </a:r>
          </a:p>
          <a:p>
            <a:r>
              <a:rPr lang="en-US" sz="1600" dirty="0">
                <a:latin typeface="Courier New"/>
                <a:cs typeface="Angsana New"/>
              </a:rPr>
              <a:t>  for (</a:t>
            </a:r>
            <a:r>
              <a:rPr lang="en-US" sz="1600" dirty="0" err="1">
                <a:latin typeface="Courier New"/>
                <a:cs typeface="Angsana New"/>
              </a:rPr>
              <a:t>i</a:t>
            </a:r>
            <a:r>
              <a:rPr lang="en-US" sz="1600" dirty="0">
                <a:latin typeface="Courier New"/>
                <a:cs typeface="Angsana New"/>
              </a:rPr>
              <a:t>=k+1; </a:t>
            </a:r>
            <a:r>
              <a:rPr lang="en-US" sz="1600" dirty="0" err="1">
                <a:latin typeface="Courier New"/>
                <a:cs typeface="Angsana New"/>
              </a:rPr>
              <a:t>i</a:t>
            </a:r>
            <a:r>
              <a:rPr lang="en-US" sz="1600" dirty="0">
                <a:latin typeface="Courier New"/>
                <a:cs typeface="Angsana New"/>
              </a:rPr>
              <a:t>&lt;n; </a:t>
            </a:r>
            <a:r>
              <a:rPr lang="en-US" sz="1600" dirty="0" err="1">
                <a:latin typeface="Courier New"/>
                <a:cs typeface="Angsana New"/>
              </a:rPr>
              <a:t>i</a:t>
            </a:r>
            <a:r>
              <a:rPr lang="en-US" sz="1600" dirty="0">
                <a:latin typeface="Courier New"/>
                <a:cs typeface="Angsana New"/>
              </a:rPr>
              <a:t>++) {</a:t>
            </a:r>
          </a:p>
          <a:p>
            <a:r>
              <a:rPr lang="en-US" sz="1600" dirty="0">
                <a:latin typeface="Courier New"/>
                <a:cs typeface="Angsana New"/>
              </a:rPr>
              <a:t>    </a:t>
            </a:r>
            <a:r>
              <a:rPr lang="en-US" sz="1600" dirty="0">
                <a:solidFill>
                  <a:srgbClr val="0070C0"/>
                </a:solidFill>
                <a:latin typeface="Courier New"/>
                <a:cs typeface="Angsana New"/>
              </a:rPr>
              <a:t>SYRK(A[</a:t>
            </a:r>
            <a:r>
              <a:rPr lang="en-US" sz="1600" dirty="0" err="1">
                <a:solidFill>
                  <a:srgbClr val="0070C0"/>
                </a:solidFill>
                <a:latin typeface="Courier New"/>
                <a:cs typeface="Angsana New"/>
              </a:rPr>
              <a:t>i,k</a:t>
            </a:r>
            <a:r>
              <a:rPr lang="en-US" sz="1600" dirty="0">
                <a:solidFill>
                  <a:srgbClr val="0070C0"/>
                </a:solidFill>
                <a:latin typeface="Courier New"/>
                <a:cs typeface="Angsana New"/>
              </a:rPr>
              <a:t>], A[</a:t>
            </a:r>
            <a:r>
              <a:rPr lang="en-US" sz="1600" dirty="0" err="1">
                <a:solidFill>
                  <a:srgbClr val="0070C0"/>
                </a:solidFill>
                <a:latin typeface="Courier New"/>
                <a:cs typeface="Angsana New"/>
              </a:rPr>
              <a:t>i,i</a:t>
            </a:r>
            <a:r>
              <a:rPr lang="en-US" sz="1600" dirty="0">
                <a:solidFill>
                  <a:srgbClr val="0070C0"/>
                </a:solidFill>
                <a:latin typeface="Courier New"/>
                <a:cs typeface="Angsana New"/>
              </a:rPr>
              <a:t>]);</a:t>
            </a:r>
          </a:p>
          <a:p>
            <a:r>
              <a:rPr lang="en-US" sz="1600" dirty="0">
                <a:latin typeface="Courier New"/>
                <a:cs typeface="Angsana New"/>
              </a:rPr>
              <a:t>    for (j=k+1; j&lt;</a:t>
            </a:r>
            <a:r>
              <a:rPr lang="en-US" sz="1600" dirty="0" err="1">
                <a:latin typeface="Courier New"/>
                <a:cs typeface="Angsana New"/>
              </a:rPr>
              <a:t>i</a:t>
            </a:r>
            <a:r>
              <a:rPr lang="en-US" sz="1600" dirty="0">
                <a:latin typeface="Courier New"/>
                <a:cs typeface="Angsana New"/>
              </a:rPr>
              <a:t>; </a:t>
            </a:r>
            <a:r>
              <a:rPr lang="en-US" sz="1600" dirty="0" err="1">
                <a:latin typeface="Courier New"/>
                <a:cs typeface="Angsana New"/>
              </a:rPr>
              <a:t>j++</a:t>
            </a:r>
            <a:r>
              <a:rPr lang="en-US" sz="1600" dirty="0">
                <a:latin typeface="Courier New"/>
                <a:cs typeface="Angsana New"/>
              </a:rPr>
              <a:t>) {</a:t>
            </a:r>
          </a:p>
          <a:p>
            <a:r>
              <a:rPr lang="en-US" sz="1600" dirty="0">
                <a:latin typeface="Courier New"/>
                <a:cs typeface="Angsana New"/>
              </a:rPr>
              <a:t>        </a:t>
            </a:r>
            <a:r>
              <a:rPr lang="en-US" sz="1600" dirty="0">
                <a:solidFill>
                  <a:srgbClr val="00B050"/>
                </a:solidFill>
                <a:latin typeface="Courier New"/>
                <a:cs typeface="Angsana New"/>
              </a:rPr>
              <a:t>GEMM(A[</a:t>
            </a:r>
            <a:r>
              <a:rPr lang="en-US" sz="1600" dirty="0" err="1">
                <a:solidFill>
                  <a:srgbClr val="00B050"/>
                </a:solidFill>
                <a:latin typeface="Courier New"/>
                <a:cs typeface="Angsana New"/>
              </a:rPr>
              <a:t>i,k</a:t>
            </a:r>
            <a:r>
              <a:rPr lang="en-US" sz="1600" dirty="0">
                <a:solidFill>
                  <a:srgbClr val="00B050"/>
                </a:solidFill>
                <a:latin typeface="Courier New"/>
                <a:cs typeface="Angsana New"/>
              </a:rPr>
              <a:t>], A[</a:t>
            </a:r>
            <a:r>
              <a:rPr lang="en-US" sz="1600" dirty="0" err="1">
                <a:solidFill>
                  <a:srgbClr val="00B050"/>
                </a:solidFill>
                <a:latin typeface="Courier New"/>
                <a:cs typeface="Angsana New"/>
              </a:rPr>
              <a:t>j,k</a:t>
            </a:r>
            <a:r>
              <a:rPr lang="en-US" sz="1600" dirty="0">
                <a:solidFill>
                  <a:srgbClr val="00B050"/>
                </a:solidFill>
                <a:latin typeface="Courier New"/>
                <a:cs typeface="Angsana New"/>
              </a:rPr>
              <a:t>], A[</a:t>
            </a:r>
            <a:r>
              <a:rPr lang="en-US" sz="1600" dirty="0" err="1">
                <a:solidFill>
                  <a:srgbClr val="00B050"/>
                </a:solidFill>
                <a:latin typeface="Courier New"/>
                <a:cs typeface="Angsana New"/>
              </a:rPr>
              <a:t>i,j</a:t>
            </a:r>
            <a:r>
              <a:rPr lang="en-US" sz="1600" dirty="0">
                <a:solidFill>
                  <a:srgbClr val="00B050"/>
                </a:solidFill>
                <a:latin typeface="Courier New"/>
                <a:cs typeface="Angsana New"/>
              </a:rPr>
              <a:t>]);</a:t>
            </a:r>
          </a:p>
          <a:p>
            <a:r>
              <a:rPr lang="en-US" sz="1600" dirty="0">
                <a:latin typeface="Courier New"/>
                <a:cs typeface="Angsana New"/>
              </a:rPr>
              <a:t>    }</a:t>
            </a:r>
          </a:p>
          <a:p>
            <a:r>
              <a:rPr lang="en-US" sz="1600" dirty="0">
                <a:latin typeface="Courier New"/>
                <a:cs typeface="Angsana New"/>
              </a:rPr>
              <a:t>  }</a:t>
            </a:r>
          </a:p>
          <a:p>
            <a:r>
              <a:rPr lang="en-US" sz="1600" dirty="0">
                <a:latin typeface="Courier New"/>
                <a:cs typeface="Angsana New"/>
              </a:rPr>
              <a:t>}</a:t>
            </a:r>
            <a:endParaRPr lang="en-US" sz="1400" dirty="0">
              <a:latin typeface="Courier New"/>
              <a:cs typeface="Angsana New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EC107E-F462-EC48-AA3D-9C839B4CFA39}"/>
              </a:ext>
            </a:extLst>
          </p:cNvPr>
          <p:cNvGrpSpPr/>
          <p:nvPr/>
        </p:nvGrpSpPr>
        <p:grpSpPr>
          <a:xfrm>
            <a:off x="5197367" y="2536078"/>
            <a:ext cx="6826465" cy="3592845"/>
            <a:chOff x="5111771" y="838340"/>
            <a:chExt cx="6826465" cy="359284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439915-D71B-1A41-9346-C783F7F1129A}"/>
                </a:ext>
              </a:extLst>
            </p:cNvPr>
            <p:cNvGrpSpPr/>
            <p:nvPr/>
          </p:nvGrpSpPr>
          <p:grpSpPr>
            <a:xfrm>
              <a:off x="5111771" y="838340"/>
              <a:ext cx="6826465" cy="3578728"/>
              <a:chOff x="1022346" y="1066122"/>
              <a:chExt cx="10562646" cy="5537395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21F38D7-3B3C-DA4F-8C10-B4F3AFA9F392}"/>
                  </a:ext>
                </a:extLst>
              </p:cNvPr>
              <p:cNvCxnSpPr>
                <a:stCxn id="7" idx="2"/>
                <a:endCxn id="8" idx="0"/>
              </p:cNvCxnSpPr>
              <p:nvPr/>
            </p:nvCxnSpPr>
            <p:spPr>
              <a:xfrm flipH="1">
                <a:off x="4060370" y="1514426"/>
                <a:ext cx="2035630" cy="23374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1A60EC4-56AB-B34C-97C2-535731675834}"/>
                  </a:ext>
                </a:extLst>
              </p:cNvPr>
              <p:cNvCxnSpPr>
                <a:cxnSpLocks/>
                <a:stCxn id="7" idx="2"/>
                <a:endCxn id="9" idx="0"/>
              </p:cNvCxnSpPr>
              <p:nvPr/>
            </p:nvCxnSpPr>
            <p:spPr>
              <a:xfrm>
                <a:off x="6096000" y="1514426"/>
                <a:ext cx="1" cy="23374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84C5E5C-5544-4742-BF51-0BB7B722F5FC}"/>
                  </a:ext>
                </a:extLst>
              </p:cNvPr>
              <p:cNvCxnSpPr>
                <a:stCxn id="7" idx="2"/>
                <a:endCxn id="10" idx="0"/>
              </p:cNvCxnSpPr>
              <p:nvPr/>
            </p:nvCxnSpPr>
            <p:spPr>
              <a:xfrm>
                <a:off x="6096000" y="1514426"/>
                <a:ext cx="2066014" cy="23374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0B51530-4326-BF44-803A-59E18C6C671C}"/>
                  </a:ext>
                </a:extLst>
              </p:cNvPr>
              <p:cNvCxnSpPr>
                <a:cxnSpLocks/>
                <a:stCxn id="8" idx="2"/>
                <a:endCxn id="12" idx="0"/>
              </p:cNvCxnSpPr>
              <p:nvPr/>
            </p:nvCxnSpPr>
            <p:spPr>
              <a:xfrm>
                <a:off x="4060370" y="2187641"/>
                <a:ext cx="1" cy="43257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1194576-D242-5C41-BA65-8283F60B176E}"/>
                  </a:ext>
                </a:extLst>
              </p:cNvPr>
              <p:cNvCxnSpPr>
                <a:cxnSpLocks/>
                <a:stCxn id="9" idx="2"/>
                <a:endCxn id="12" idx="3"/>
              </p:cNvCxnSpPr>
              <p:nvPr/>
            </p:nvCxnSpPr>
            <p:spPr>
              <a:xfrm flipH="1">
                <a:off x="4783135" y="2187641"/>
                <a:ext cx="1312866" cy="652307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0E5C254-9192-C144-9374-7A2B95818218}"/>
                  </a:ext>
                </a:extLst>
              </p:cNvPr>
              <p:cNvCxnSpPr>
                <a:cxnSpLocks/>
                <a:stCxn id="9" idx="2"/>
                <a:endCxn id="13" idx="0"/>
              </p:cNvCxnSpPr>
              <p:nvPr/>
            </p:nvCxnSpPr>
            <p:spPr>
              <a:xfrm flipH="1">
                <a:off x="6095999" y="2187641"/>
                <a:ext cx="2" cy="432571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05A6BEC-F35C-DC42-BEA7-01A33F7E6860}"/>
                  </a:ext>
                </a:extLst>
              </p:cNvPr>
              <p:cNvSpPr/>
              <p:nvPr/>
            </p:nvSpPr>
            <p:spPr>
              <a:xfrm>
                <a:off x="2037661" y="1959729"/>
                <a:ext cx="1296120" cy="1554394"/>
              </a:xfrm>
              <a:custGeom>
                <a:avLst/>
                <a:gdLst>
                  <a:gd name="connsiteX0" fmla="*/ 1273628 w 1273628"/>
                  <a:gd name="connsiteY0" fmla="*/ 0 h 1567543"/>
                  <a:gd name="connsiteX1" fmla="*/ 544286 w 1273628"/>
                  <a:gd name="connsiteY1" fmla="*/ 544286 h 1567543"/>
                  <a:gd name="connsiteX2" fmla="*/ 0 w 1273628"/>
                  <a:gd name="connsiteY2" fmla="*/ 1567543 h 1567543"/>
                  <a:gd name="connsiteX3" fmla="*/ 0 w 1273628"/>
                  <a:gd name="connsiteY3" fmla="*/ 1567543 h 1567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3628" h="1567543">
                    <a:moveTo>
                      <a:pt x="1273628" y="0"/>
                    </a:moveTo>
                    <a:cubicBezTo>
                      <a:pt x="1015092" y="141514"/>
                      <a:pt x="756557" y="283029"/>
                      <a:pt x="544286" y="544286"/>
                    </a:cubicBezTo>
                    <a:cubicBezTo>
                      <a:pt x="332015" y="805543"/>
                      <a:pt x="0" y="1567543"/>
                      <a:pt x="0" y="1567543"/>
                    </a:cubicBezTo>
                    <a:lnTo>
                      <a:pt x="0" y="1567543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2E05C727-B680-6742-9EE2-556439F82908}"/>
                  </a:ext>
                </a:extLst>
              </p:cNvPr>
              <p:cNvSpPr/>
              <p:nvPr/>
            </p:nvSpPr>
            <p:spPr>
              <a:xfrm>
                <a:off x="1022346" y="3712029"/>
                <a:ext cx="4442283" cy="2667000"/>
              </a:xfrm>
              <a:custGeom>
                <a:avLst/>
                <a:gdLst>
                  <a:gd name="connsiteX0" fmla="*/ 436340 w 4442283"/>
                  <a:gd name="connsiteY0" fmla="*/ 0 h 2667000"/>
                  <a:gd name="connsiteX1" fmla="*/ 371025 w 4442283"/>
                  <a:gd name="connsiteY1" fmla="*/ 1621971 h 2667000"/>
                  <a:gd name="connsiteX2" fmla="*/ 4442283 w 4442283"/>
                  <a:gd name="connsiteY2" fmla="*/ 2667000 h 266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2283" h="2667000">
                    <a:moveTo>
                      <a:pt x="436340" y="0"/>
                    </a:moveTo>
                    <a:cubicBezTo>
                      <a:pt x="69854" y="588735"/>
                      <a:pt x="-296632" y="1177471"/>
                      <a:pt x="371025" y="1621971"/>
                    </a:cubicBezTo>
                    <a:cubicBezTo>
                      <a:pt x="1038682" y="2066471"/>
                      <a:pt x="2740482" y="2366735"/>
                      <a:pt x="4442283" y="266700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08C219D5-1D74-824A-A051-26C1137AD2E5}"/>
                  </a:ext>
                </a:extLst>
              </p:cNvPr>
              <p:cNvCxnSpPr>
                <a:stCxn id="12" idx="2"/>
                <a:endCxn id="17" idx="0"/>
              </p:cNvCxnSpPr>
              <p:nvPr/>
            </p:nvCxnSpPr>
            <p:spPr>
              <a:xfrm flipH="1">
                <a:off x="4060370" y="3059686"/>
                <a:ext cx="1" cy="280739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A9D3028-B40F-1E46-9F6B-EF049A3A29E8}"/>
                  </a:ext>
                </a:extLst>
              </p:cNvPr>
              <p:cNvCxnSpPr>
                <a:stCxn id="13" idx="2"/>
                <a:endCxn id="16" idx="0"/>
              </p:cNvCxnSpPr>
              <p:nvPr/>
            </p:nvCxnSpPr>
            <p:spPr>
              <a:xfrm>
                <a:off x="6095999" y="3059687"/>
                <a:ext cx="1" cy="271909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23ADA70-D79B-7747-9132-B4F972CCDA11}"/>
                  </a:ext>
                </a:extLst>
              </p:cNvPr>
              <p:cNvCxnSpPr>
                <a:stCxn id="10" idx="2"/>
                <a:endCxn id="14" idx="0"/>
              </p:cNvCxnSpPr>
              <p:nvPr/>
            </p:nvCxnSpPr>
            <p:spPr>
              <a:xfrm>
                <a:off x="8162014" y="2187641"/>
                <a:ext cx="0" cy="433342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BAC5EF8-F75D-6B4E-B6E1-09C329C4F8F7}"/>
                  </a:ext>
                </a:extLst>
              </p:cNvPr>
              <p:cNvCxnSpPr>
                <a:stCxn id="10" idx="3"/>
                <a:endCxn id="15" idx="0"/>
              </p:cNvCxnSpPr>
              <p:nvPr/>
            </p:nvCxnSpPr>
            <p:spPr>
              <a:xfrm>
                <a:off x="8884778" y="1967904"/>
                <a:ext cx="1245997" cy="652307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1820F3F9-6A0C-3C47-BBFD-6909B0029513}"/>
                  </a:ext>
                </a:extLst>
              </p:cNvPr>
              <p:cNvSpPr/>
              <p:nvPr/>
            </p:nvSpPr>
            <p:spPr>
              <a:xfrm>
                <a:off x="8893629" y="1948543"/>
                <a:ext cx="2691363" cy="1632857"/>
              </a:xfrm>
              <a:custGeom>
                <a:avLst/>
                <a:gdLst>
                  <a:gd name="connsiteX0" fmla="*/ 0 w 2691363"/>
                  <a:gd name="connsiteY0" fmla="*/ 0 h 1632857"/>
                  <a:gd name="connsiteX1" fmla="*/ 2579914 w 2691363"/>
                  <a:gd name="connsiteY1" fmla="*/ 566057 h 1632857"/>
                  <a:gd name="connsiteX2" fmla="*/ 1981200 w 2691363"/>
                  <a:gd name="connsiteY2" fmla="*/ 1632857 h 163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91363" h="1632857">
                    <a:moveTo>
                      <a:pt x="0" y="0"/>
                    </a:moveTo>
                    <a:cubicBezTo>
                      <a:pt x="1124857" y="146957"/>
                      <a:pt x="2249714" y="293914"/>
                      <a:pt x="2579914" y="566057"/>
                    </a:cubicBezTo>
                    <a:cubicBezTo>
                      <a:pt x="2910114" y="838200"/>
                      <a:pt x="2445657" y="1235528"/>
                      <a:pt x="1981200" y="163285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5A17FE0-3924-D64A-916D-FE5953A597F2}"/>
                  </a:ext>
                </a:extLst>
              </p:cNvPr>
              <p:cNvCxnSpPr>
                <a:cxnSpLocks/>
                <a:stCxn id="15" idx="2"/>
                <a:endCxn id="18" idx="0"/>
              </p:cNvCxnSpPr>
              <p:nvPr/>
            </p:nvCxnSpPr>
            <p:spPr>
              <a:xfrm flipH="1">
                <a:off x="8162013" y="3059686"/>
                <a:ext cx="1968762" cy="276324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7CCFF01-3169-F747-8027-978D4939B5D1}"/>
                  </a:ext>
                </a:extLst>
              </p:cNvPr>
              <p:cNvSpPr/>
              <p:nvPr/>
            </p:nvSpPr>
            <p:spPr>
              <a:xfrm>
                <a:off x="8186057" y="3069771"/>
                <a:ext cx="990600" cy="2024743"/>
              </a:xfrm>
              <a:custGeom>
                <a:avLst/>
                <a:gdLst>
                  <a:gd name="connsiteX0" fmla="*/ 0 w 990600"/>
                  <a:gd name="connsiteY0" fmla="*/ 0 h 2024743"/>
                  <a:gd name="connsiteX1" fmla="*/ 990600 w 990600"/>
                  <a:gd name="connsiteY1" fmla="*/ 489858 h 2024743"/>
                  <a:gd name="connsiteX2" fmla="*/ 0 w 990600"/>
                  <a:gd name="connsiteY2" fmla="*/ 2024743 h 202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0600" h="2024743">
                    <a:moveTo>
                      <a:pt x="0" y="0"/>
                    </a:moveTo>
                    <a:cubicBezTo>
                      <a:pt x="495300" y="76200"/>
                      <a:pt x="990600" y="152401"/>
                      <a:pt x="990600" y="489858"/>
                    </a:cubicBezTo>
                    <a:cubicBezTo>
                      <a:pt x="990600" y="827315"/>
                      <a:pt x="495300" y="1426029"/>
                      <a:pt x="0" y="202474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F3F2F9D-23DB-B848-B01C-18AFEA42B175}"/>
                  </a:ext>
                </a:extLst>
              </p:cNvPr>
              <p:cNvCxnSpPr>
                <a:stCxn id="19" idx="2"/>
                <a:endCxn id="22" idx="3"/>
              </p:cNvCxnSpPr>
              <p:nvPr/>
            </p:nvCxnSpPr>
            <p:spPr>
              <a:xfrm flipH="1">
                <a:off x="6725576" y="3783667"/>
                <a:ext cx="3405199" cy="1190764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7BCD20C4-F7D5-ED40-AF81-5055A7FABCED}"/>
                  </a:ext>
                </a:extLst>
              </p:cNvPr>
              <p:cNvCxnSpPr>
                <a:stCxn id="16" idx="3"/>
                <a:endCxn id="18" idx="1"/>
              </p:cNvCxnSpPr>
              <p:nvPr/>
            </p:nvCxnSpPr>
            <p:spPr>
              <a:xfrm>
                <a:off x="6725576" y="3555748"/>
                <a:ext cx="713673" cy="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47BA9EE-5D9D-0245-B1D1-D167D7A2BB0B}"/>
                  </a:ext>
                </a:extLst>
              </p:cNvPr>
              <p:cNvCxnSpPr>
                <a:stCxn id="32" idx="2"/>
                <a:endCxn id="34" idx="2"/>
              </p:cNvCxnSpPr>
              <p:nvPr/>
            </p:nvCxnSpPr>
            <p:spPr>
              <a:xfrm>
                <a:off x="2087546" y="4754215"/>
                <a:ext cx="3377083" cy="1624814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9D670A85-BA05-844C-BCE4-D21EE0D91035}"/>
                  </a:ext>
                </a:extLst>
              </p:cNvPr>
              <p:cNvSpPr/>
              <p:nvPr/>
            </p:nvSpPr>
            <p:spPr>
              <a:xfrm>
                <a:off x="4071257" y="4495800"/>
                <a:ext cx="3374572" cy="847924"/>
              </a:xfrm>
              <a:custGeom>
                <a:avLst/>
                <a:gdLst>
                  <a:gd name="connsiteX0" fmla="*/ 0 w 3374572"/>
                  <a:gd name="connsiteY0" fmla="*/ 0 h 847924"/>
                  <a:gd name="connsiteX1" fmla="*/ 1382486 w 3374572"/>
                  <a:gd name="connsiteY1" fmla="*/ 729343 h 847924"/>
                  <a:gd name="connsiteX2" fmla="*/ 3374572 w 3374572"/>
                  <a:gd name="connsiteY2" fmla="*/ 838200 h 84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572" h="847924">
                    <a:moveTo>
                      <a:pt x="0" y="0"/>
                    </a:moveTo>
                    <a:cubicBezTo>
                      <a:pt x="410028" y="294821"/>
                      <a:pt x="820057" y="589643"/>
                      <a:pt x="1382486" y="729343"/>
                    </a:cubicBezTo>
                    <a:cubicBezTo>
                      <a:pt x="1944915" y="869043"/>
                      <a:pt x="2659743" y="853621"/>
                      <a:pt x="3374572" y="83820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148B774-9A93-724C-B385-DBDB7F6D6BB4}"/>
                  </a:ext>
                </a:extLst>
              </p:cNvPr>
              <p:cNvCxnSpPr>
                <a:stCxn id="17" idx="2"/>
                <a:endCxn id="32" idx="0"/>
              </p:cNvCxnSpPr>
              <p:nvPr/>
            </p:nvCxnSpPr>
            <p:spPr>
              <a:xfrm flipH="1">
                <a:off x="2087546" y="3779900"/>
                <a:ext cx="1972824" cy="53484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0450CE9-5564-EA40-B29B-ADEBD224D285}"/>
                  </a:ext>
                </a:extLst>
              </p:cNvPr>
              <p:cNvCxnSpPr>
                <a:stCxn id="17" idx="2"/>
                <a:endCxn id="21" idx="0"/>
              </p:cNvCxnSpPr>
              <p:nvPr/>
            </p:nvCxnSpPr>
            <p:spPr>
              <a:xfrm flipH="1">
                <a:off x="4060369" y="3779900"/>
                <a:ext cx="1" cy="267453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B6009E5E-F6CD-6B4F-81E6-7AE173F8C1F1}"/>
                  </a:ext>
                </a:extLst>
              </p:cNvPr>
              <p:cNvCxnSpPr>
                <a:stCxn id="16" idx="1"/>
                <a:endCxn id="17" idx="3"/>
              </p:cNvCxnSpPr>
              <p:nvPr/>
            </p:nvCxnSpPr>
            <p:spPr>
              <a:xfrm flipH="1">
                <a:off x="4783134" y="3555748"/>
                <a:ext cx="683290" cy="4415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896B1EC-9C7F-7C43-8B04-D31919FB6343}"/>
                  </a:ext>
                </a:extLst>
              </p:cNvPr>
              <p:cNvCxnSpPr>
                <a:stCxn id="24" idx="2"/>
                <a:endCxn id="25" idx="0"/>
              </p:cNvCxnSpPr>
              <p:nvPr/>
            </p:nvCxnSpPr>
            <p:spPr>
              <a:xfrm>
                <a:off x="6095999" y="5896683"/>
                <a:ext cx="1" cy="25853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EA916FC-F4B3-8849-80C3-915EE845F014}"/>
                  </a:ext>
                </a:extLst>
              </p:cNvPr>
              <p:cNvCxnSpPr>
                <a:stCxn id="23" idx="2"/>
                <a:endCxn id="24" idx="3"/>
              </p:cNvCxnSpPr>
              <p:nvPr/>
            </p:nvCxnSpPr>
            <p:spPr>
              <a:xfrm flipH="1">
                <a:off x="6725576" y="5535771"/>
                <a:ext cx="1436437" cy="141175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D7563ADC-F0F3-0E4A-B9FF-9C06FACB7EA3}"/>
                  </a:ext>
                </a:extLst>
              </p:cNvPr>
              <p:cNvCxnSpPr>
                <a:stCxn id="22" idx="3"/>
                <a:endCxn id="23" idx="1"/>
              </p:cNvCxnSpPr>
              <p:nvPr/>
            </p:nvCxnSpPr>
            <p:spPr>
              <a:xfrm>
                <a:off x="6725576" y="4974431"/>
                <a:ext cx="713673" cy="341603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1398A58B-E357-E34A-8F9D-F52ED083DC6B}"/>
                  </a:ext>
                </a:extLst>
              </p:cNvPr>
              <p:cNvCxnSpPr>
                <a:cxnSpLocks/>
                <a:stCxn id="20" idx="2"/>
                <a:endCxn id="22" idx="0"/>
              </p:cNvCxnSpPr>
              <p:nvPr/>
            </p:nvCxnSpPr>
            <p:spPr>
              <a:xfrm>
                <a:off x="6074797" y="4496115"/>
                <a:ext cx="0" cy="254164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2FB5183A-EF16-F546-96A5-43FBC97DC122}"/>
                  </a:ext>
                </a:extLst>
              </p:cNvPr>
              <p:cNvCxnSpPr>
                <a:cxnSpLocks/>
                <a:stCxn id="18" idx="2"/>
                <a:endCxn id="20" idx="3"/>
              </p:cNvCxnSpPr>
              <p:nvPr/>
            </p:nvCxnSpPr>
            <p:spPr>
              <a:xfrm flipH="1">
                <a:off x="6720131" y="3775485"/>
                <a:ext cx="1441882" cy="500893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F89F0F1-13A7-2C4C-AE7A-2D56101DB174}"/>
                  </a:ext>
                </a:extLst>
              </p:cNvPr>
              <p:cNvCxnSpPr>
                <a:stCxn id="8" idx="2"/>
                <a:endCxn id="14" idx="0"/>
              </p:cNvCxnSpPr>
              <p:nvPr/>
            </p:nvCxnSpPr>
            <p:spPr>
              <a:xfrm>
                <a:off x="4060370" y="2187641"/>
                <a:ext cx="4101644" cy="433342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ED0E51EE-82EE-9047-98B7-410B32FB0372}"/>
                  </a:ext>
                </a:extLst>
              </p:cNvPr>
              <p:cNvCxnSpPr>
                <a:stCxn id="9" idx="2"/>
                <a:endCxn id="15" idx="0"/>
              </p:cNvCxnSpPr>
              <p:nvPr/>
            </p:nvCxnSpPr>
            <p:spPr>
              <a:xfrm>
                <a:off x="6096001" y="2187641"/>
                <a:ext cx="4034774" cy="432570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B2EB3BAE-BFF0-FD4D-9950-48278765B8B9}"/>
                  </a:ext>
                </a:extLst>
              </p:cNvPr>
              <p:cNvCxnSpPr>
                <a:stCxn id="18" idx="2"/>
                <a:endCxn id="21" idx="0"/>
              </p:cNvCxnSpPr>
              <p:nvPr/>
            </p:nvCxnSpPr>
            <p:spPr>
              <a:xfrm flipH="1">
                <a:off x="4060369" y="3775485"/>
                <a:ext cx="4101644" cy="271868"/>
              </a:xfrm>
              <a:prstGeom prst="straightConnector1">
                <a:avLst/>
              </a:prstGeom>
              <a:ln w="28575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CB0AF013-3183-7649-B6F6-ABC133EBC4B2}"/>
                  </a:ext>
                </a:extLst>
              </p:cNvPr>
              <p:cNvSpPr/>
              <p:nvPr/>
            </p:nvSpPr>
            <p:spPr>
              <a:xfrm>
                <a:off x="5466423" y="1066122"/>
                <a:ext cx="1259153" cy="448304"/>
              </a:xfrm>
              <a:prstGeom prst="round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POTRF(0)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8D3E4594-7782-374B-A221-01334C2838F4}"/>
                  </a:ext>
                </a:extLst>
              </p:cNvPr>
              <p:cNvSpPr/>
              <p:nvPr/>
            </p:nvSpPr>
            <p:spPr>
              <a:xfrm>
                <a:off x="3337606" y="1748166"/>
                <a:ext cx="1445528" cy="439475"/>
              </a:xfrm>
              <a:prstGeom prst="roundRect">
                <a:avLst/>
              </a:prstGeom>
              <a:solidFill>
                <a:srgbClr val="FF66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TRSM(3,0)</a:t>
                </a: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314518E-0C49-5844-86E0-CA422D700195}"/>
                  </a:ext>
                </a:extLst>
              </p:cNvPr>
              <p:cNvSpPr/>
              <p:nvPr/>
            </p:nvSpPr>
            <p:spPr>
              <a:xfrm>
                <a:off x="5466424" y="1748166"/>
                <a:ext cx="1259154" cy="439475"/>
              </a:xfrm>
              <a:prstGeom prst="roundRect">
                <a:avLst/>
              </a:prstGeom>
              <a:solidFill>
                <a:srgbClr val="FF66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TRSM(1,0)</a:t>
                </a: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DCE3FE0-CBE4-C940-B8CE-144036F0BA42}"/>
                  </a:ext>
                </a:extLst>
              </p:cNvPr>
              <p:cNvSpPr/>
              <p:nvPr/>
            </p:nvSpPr>
            <p:spPr>
              <a:xfrm>
                <a:off x="7439250" y="1748166"/>
                <a:ext cx="1445528" cy="439475"/>
              </a:xfrm>
              <a:prstGeom prst="roundRect">
                <a:avLst/>
              </a:prstGeom>
              <a:solidFill>
                <a:srgbClr val="FF66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TRSM(2,0)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EB05561-87BF-E94E-B396-C10C2D4103A7}"/>
                  </a:ext>
                </a:extLst>
              </p:cNvPr>
              <p:cNvSpPr/>
              <p:nvPr/>
            </p:nvSpPr>
            <p:spPr>
              <a:xfrm>
                <a:off x="1457969" y="3502937"/>
                <a:ext cx="1259154" cy="439475"/>
              </a:xfrm>
              <a:prstGeom prst="roundRect">
                <a:avLst/>
              </a:prstGeom>
              <a:solidFill>
                <a:srgbClr val="0070C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SYRK(3,0)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75BF292-B873-1C40-96C8-8FFCA670050A}"/>
                  </a:ext>
                </a:extLst>
              </p:cNvPr>
              <p:cNvSpPr/>
              <p:nvPr/>
            </p:nvSpPr>
            <p:spPr>
              <a:xfrm>
                <a:off x="3337606" y="2620211"/>
                <a:ext cx="1445529" cy="439475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GEMM(1,0,3)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49445A49-7B43-1846-8F6A-45F6D469C4F2}"/>
                  </a:ext>
                </a:extLst>
              </p:cNvPr>
              <p:cNvSpPr/>
              <p:nvPr/>
            </p:nvSpPr>
            <p:spPr>
              <a:xfrm>
                <a:off x="5466422" y="2620212"/>
                <a:ext cx="1259154" cy="439475"/>
              </a:xfrm>
              <a:prstGeom prst="roundRect">
                <a:avLst/>
              </a:prstGeom>
              <a:solidFill>
                <a:srgbClr val="0070C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SYRK(1,0)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1A24D5A-7A8F-4842-80A7-2CDEC36E5B19}"/>
                  </a:ext>
                </a:extLst>
              </p:cNvPr>
              <p:cNvSpPr/>
              <p:nvPr/>
            </p:nvSpPr>
            <p:spPr>
              <a:xfrm>
                <a:off x="7439249" y="2620983"/>
                <a:ext cx="1445529" cy="439475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GEMM(2,0,3)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4F6890A4-0EB6-8348-BFE7-3245AEA21481}"/>
                  </a:ext>
                </a:extLst>
              </p:cNvPr>
              <p:cNvSpPr/>
              <p:nvPr/>
            </p:nvSpPr>
            <p:spPr>
              <a:xfrm>
                <a:off x="9408010" y="2620211"/>
                <a:ext cx="1445529" cy="439475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GEMM(1,0,2)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330914DB-D808-164E-B2FF-9102A0198C94}"/>
                  </a:ext>
                </a:extLst>
              </p:cNvPr>
              <p:cNvSpPr/>
              <p:nvPr/>
            </p:nvSpPr>
            <p:spPr>
              <a:xfrm>
                <a:off x="5466424" y="3331596"/>
                <a:ext cx="1259152" cy="448304"/>
              </a:xfrm>
              <a:prstGeom prst="round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POTRF(1)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7FE2D998-3CAE-5547-A0A2-D436418902E2}"/>
                  </a:ext>
                </a:extLst>
              </p:cNvPr>
              <p:cNvSpPr/>
              <p:nvPr/>
            </p:nvSpPr>
            <p:spPr>
              <a:xfrm>
                <a:off x="3337605" y="3340425"/>
                <a:ext cx="1445529" cy="439475"/>
              </a:xfrm>
              <a:prstGeom prst="roundRect">
                <a:avLst/>
              </a:prstGeom>
              <a:solidFill>
                <a:srgbClr val="FF66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TRSM(3,1)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5C265AF0-4E3B-444C-BBE2-863667FD19AA}"/>
                  </a:ext>
                </a:extLst>
              </p:cNvPr>
              <p:cNvSpPr/>
              <p:nvPr/>
            </p:nvSpPr>
            <p:spPr>
              <a:xfrm>
                <a:off x="7439249" y="3336010"/>
                <a:ext cx="1445528" cy="439475"/>
              </a:xfrm>
              <a:prstGeom prst="roundRect">
                <a:avLst/>
              </a:prstGeom>
              <a:solidFill>
                <a:srgbClr val="FF66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TRSM(2,1)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A1A61275-B764-8648-885C-D42A9F3DB4F9}"/>
                  </a:ext>
                </a:extLst>
              </p:cNvPr>
              <p:cNvSpPr/>
              <p:nvPr/>
            </p:nvSpPr>
            <p:spPr>
              <a:xfrm>
                <a:off x="9408011" y="3344192"/>
                <a:ext cx="1445528" cy="439475"/>
              </a:xfrm>
              <a:prstGeom prst="roundRect">
                <a:avLst/>
              </a:prstGeom>
              <a:solidFill>
                <a:srgbClr val="0070C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SYRK(2,0)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CEC26FB1-C509-BD40-9535-6E5A6CE4DBE5}"/>
                  </a:ext>
                </a:extLst>
              </p:cNvPr>
              <p:cNvSpPr/>
              <p:nvPr/>
            </p:nvSpPr>
            <p:spPr>
              <a:xfrm>
                <a:off x="5429462" y="4056640"/>
                <a:ext cx="1290669" cy="439475"/>
              </a:xfrm>
              <a:prstGeom prst="roundRect">
                <a:avLst/>
              </a:prstGeom>
              <a:solidFill>
                <a:srgbClr val="0070C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SYRK(2,1)</a:t>
                </a: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9732FC24-6866-0B42-9E2A-4795F430DE98}"/>
                  </a:ext>
                </a:extLst>
              </p:cNvPr>
              <p:cNvSpPr/>
              <p:nvPr/>
            </p:nvSpPr>
            <p:spPr>
              <a:xfrm>
                <a:off x="3337604" y="4047353"/>
                <a:ext cx="1445529" cy="439475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GEMM(2,1,3)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AB00C62E-3D21-F841-915C-49A1F38BA343}"/>
                  </a:ext>
                </a:extLst>
              </p:cNvPr>
              <p:cNvSpPr/>
              <p:nvPr/>
            </p:nvSpPr>
            <p:spPr>
              <a:xfrm>
                <a:off x="5424018" y="4750279"/>
                <a:ext cx="1301558" cy="448304"/>
              </a:xfrm>
              <a:prstGeom prst="round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POTRF(2)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5566FA93-140F-1946-850B-50DD11E52148}"/>
                  </a:ext>
                </a:extLst>
              </p:cNvPr>
              <p:cNvSpPr/>
              <p:nvPr/>
            </p:nvSpPr>
            <p:spPr>
              <a:xfrm>
                <a:off x="7439249" y="5096296"/>
                <a:ext cx="1445528" cy="439475"/>
              </a:xfrm>
              <a:prstGeom prst="roundRect">
                <a:avLst/>
              </a:prstGeom>
              <a:solidFill>
                <a:srgbClr val="FF66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TRSM(3,2)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DF4BFE73-B214-B041-8B4F-612BD15D6C7A}"/>
                  </a:ext>
                </a:extLst>
              </p:cNvPr>
              <p:cNvSpPr/>
              <p:nvPr/>
            </p:nvSpPr>
            <p:spPr>
              <a:xfrm>
                <a:off x="5466422" y="5457208"/>
                <a:ext cx="1259154" cy="439475"/>
              </a:xfrm>
              <a:prstGeom prst="roundRect">
                <a:avLst/>
              </a:prstGeom>
              <a:solidFill>
                <a:srgbClr val="0070C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SYRK(3,2)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686E9D30-2991-3248-A670-A042B851B079}"/>
                  </a:ext>
                </a:extLst>
              </p:cNvPr>
              <p:cNvSpPr/>
              <p:nvPr/>
            </p:nvSpPr>
            <p:spPr>
              <a:xfrm>
                <a:off x="5466423" y="6155213"/>
                <a:ext cx="1259153" cy="448304"/>
              </a:xfrm>
              <a:prstGeom prst="round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</a:rPr>
                  <a:t>POTRF(3)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A810C34-9C34-7A45-89A2-DA9A8E3F8CEA}"/>
                  </a:ext>
                </a:extLst>
              </p:cNvPr>
              <p:cNvSpPr/>
              <p:nvPr/>
            </p:nvSpPr>
            <p:spPr>
              <a:xfrm>
                <a:off x="1457969" y="4314740"/>
                <a:ext cx="1259154" cy="439475"/>
              </a:xfrm>
              <a:prstGeom prst="roundRect">
                <a:avLst/>
              </a:prstGeom>
              <a:solidFill>
                <a:srgbClr val="0070C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</a:rPr>
                  <a:t>SYRK(3,1)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F80740D-C07D-944A-9E38-648DDFEB0DCF}"/>
                </a:ext>
              </a:extLst>
            </p:cNvPr>
            <p:cNvSpPr txBox="1"/>
            <p:nvPr/>
          </p:nvSpPr>
          <p:spPr>
            <a:xfrm>
              <a:off x="8931888" y="4154186"/>
              <a:ext cx="1529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Figure by </a:t>
              </a:r>
              <a:r>
                <a:rPr lang="en-US" sz="1200" dirty="0" err="1"/>
                <a:t>Yizhou</a:t>
              </a:r>
              <a:r>
                <a:rPr lang="en-US" sz="1200" dirty="0"/>
                <a:t> Qian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401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C0B0-8284-8445-96E6-B3D4A030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approaches: STF and PTG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CC2AD-6745-7A46-834B-B8119CEB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3B3FB2-59E6-E040-8B35-B44F6849979D}"/>
              </a:ext>
            </a:extLst>
          </p:cNvPr>
          <p:cNvGrpSpPr/>
          <p:nvPr/>
        </p:nvGrpSpPr>
        <p:grpSpPr>
          <a:xfrm>
            <a:off x="1247530" y="1632622"/>
            <a:ext cx="4405369" cy="4480202"/>
            <a:chOff x="1548074" y="1631904"/>
            <a:chExt cx="4405369" cy="44802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35E0CA-BCBA-714F-B581-208D6D366496}"/>
                </a:ext>
              </a:extLst>
            </p:cNvPr>
            <p:cNvSpPr txBox="1"/>
            <p:nvPr/>
          </p:nvSpPr>
          <p:spPr>
            <a:xfrm>
              <a:off x="1567952" y="5404220"/>
              <a:ext cx="43854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/>
                <a:t>Data dependencies inferred through data sharing rules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B3A85B-CCB5-464D-A52F-254D47104027}"/>
                </a:ext>
              </a:extLst>
            </p:cNvPr>
            <p:cNvSpPr txBox="1"/>
            <p:nvPr/>
          </p:nvSpPr>
          <p:spPr>
            <a:xfrm>
              <a:off x="1567952" y="2358418"/>
              <a:ext cx="3877985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Monaco" pitchFamily="2" charset="77"/>
                </a:rPr>
                <a:t>/** Define tasks **/</a:t>
              </a:r>
            </a:p>
            <a:p>
              <a:r>
                <a:rPr lang="en-US" sz="2000" dirty="0">
                  <a:latin typeface="Monaco" pitchFamily="2" charset="77"/>
                </a:rPr>
                <a:t>void </a:t>
              </a:r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latin typeface="Monaco" pitchFamily="2" charset="77"/>
                </a:rPr>
                <a:t>task</a:t>
              </a:r>
              <a:r>
                <a:rPr lang="en-US" sz="2000" dirty="0">
                  <a:latin typeface="Monaco" pitchFamily="2" charset="77"/>
                </a:rPr>
                <a:t>(A: in, B: out)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Monaco" pitchFamily="2" charset="77"/>
                </a:rPr>
                <a:t>/** Register data **/</a:t>
              </a:r>
            </a:p>
            <a:p>
              <a:r>
                <a:rPr lang="en-US" sz="2000" dirty="0">
                  <a:latin typeface="Monaco" pitchFamily="2" charset="77"/>
                </a:rPr>
                <a:t>A </a:t>
              </a:r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latin typeface="Monaco" pitchFamily="2" charset="77"/>
                </a:rPr>
                <a:t>=</a:t>
              </a:r>
              <a:r>
                <a:rPr lang="en-US" sz="2000" dirty="0">
                  <a:latin typeface="Monaco" pitchFamily="2" charset="77"/>
                </a:rPr>
                <a:t> [ ... ]</a:t>
              </a:r>
            </a:p>
            <a:p>
              <a:r>
                <a:rPr lang="en-US" sz="2000" dirty="0">
                  <a:latin typeface="Monaco" pitchFamily="2" charset="77"/>
                </a:rPr>
                <a:t>B </a:t>
              </a:r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latin typeface="Monaco" pitchFamily="2" charset="77"/>
                </a:rPr>
                <a:t>=</a:t>
              </a:r>
              <a:r>
                <a:rPr lang="en-US" sz="2000" dirty="0">
                  <a:latin typeface="Monaco" pitchFamily="2" charset="77"/>
                </a:rPr>
                <a:t> [ ... ]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Monaco" pitchFamily="2" charset="77"/>
                </a:rPr>
                <a:t>/** Process DAG **/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latin typeface="Monaco" pitchFamily="2" charset="77"/>
                </a:rPr>
                <a:t>for</a:t>
              </a:r>
              <a:r>
                <a:rPr lang="en-US" sz="2000" dirty="0">
                  <a:latin typeface="Monaco" pitchFamily="2" charset="77"/>
                </a:rPr>
                <a:t> (</a:t>
              </a:r>
              <a:r>
                <a:rPr lang="en-US" sz="2000" dirty="0" err="1">
                  <a:latin typeface="Monaco" pitchFamily="2" charset="77"/>
                </a:rPr>
                <a:t>i</a:t>
              </a:r>
              <a:r>
                <a:rPr lang="en-US" sz="2000" dirty="0">
                  <a:latin typeface="Monaco" pitchFamily="2" charset="77"/>
                </a:rPr>
                <a:t> ..., j ...)</a:t>
              </a:r>
            </a:p>
            <a:p>
              <a:r>
                <a:rPr lang="en-US" sz="2000" dirty="0">
                  <a:latin typeface="Monaco" pitchFamily="2" charset="77"/>
                </a:rPr>
                <a:t>    task(A[</a:t>
              </a:r>
              <a:r>
                <a:rPr lang="en-US" sz="2000" dirty="0" err="1">
                  <a:latin typeface="Monaco" pitchFamily="2" charset="77"/>
                </a:rPr>
                <a:t>i</a:t>
              </a:r>
              <a:r>
                <a:rPr lang="en-US" sz="2000" dirty="0">
                  <a:latin typeface="Monaco" pitchFamily="2" charset="77"/>
                </a:rPr>
                <a:t>], B[j])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A5F383-8E19-0F42-BFDD-DE3E81ACBFAF}"/>
                </a:ext>
              </a:extLst>
            </p:cNvPr>
            <p:cNvSpPr txBox="1"/>
            <p:nvPr/>
          </p:nvSpPr>
          <p:spPr>
            <a:xfrm>
              <a:off x="1548074" y="1631904"/>
              <a:ext cx="3917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Sequential task flow (STF)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8615CB-4BA0-CF45-8614-17FD1AD2FB0E}"/>
              </a:ext>
            </a:extLst>
          </p:cNvPr>
          <p:cNvGrpSpPr/>
          <p:nvPr/>
        </p:nvGrpSpPr>
        <p:grpSpPr>
          <a:xfrm>
            <a:off x="6320870" y="1632622"/>
            <a:ext cx="4579459" cy="4781795"/>
            <a:chOff x="6621414" y="1631904"/>
            <a:chExt cx="4579459" cy="478179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984511-FF2C-3642-BDD7-C424BADC5B4E}"/>
                </a:ext>
              </a:extLst>
            </p:cNvPr>
            <p:cNvSpPr txBox="1"/>
            <p:nvPr/>
          </p:nvSpPr>
          <p:spPr>
            <a:xfrm>
              <a:off x="6972152" y="5398036"/>
              <a:ext cx="40119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/>
                <a:t>Task defined as functions over K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/>
                <a:t>Computation triggered by seeding initial tasks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E42CE4-4732-4644-9BC6-0625A89815E0}"/>
                </a:ext>
              </a:extLst>
            </p:cNvPr>
            <p:cNvSpPr txBox="1"/>
            <p:nvPr/>
          </p:nvSpPr>
          <p:spPr>
            <a:xfrm>
              <a:off x="6972152" y="2358418"/>
              <a:ext cx="3877985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Monaco" pitchFamily="2" charset="77"/>
                </a:rPr>
                <a:t>/** Define DAG using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Monaco" pitchFamily="2" charset="77"/>
                </a:rPr>
                <a:t> *  functions of K 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Monaco" pitchFamily="2" charset="77"/>
                </a:rPr>
                <a:t> **/</a:t>
              </a:r>
            </a:p>
            <a:p>
              <a:r>
                <a:rPr lang="en-US" sz="2000" dirty="0" err="1">
                  <a:latin typeface="Monaco" pitchFamily="2" charset="77"/>
                </a:rPr>
                <a:t>in_deps</a:t>
              </a:r>
              <a:r>
                <a:rPr lang="en-US" sz="2000" dirty="0">
                  <a:latin typeface="Monaco" pitchFamily="2" charset="77"/>
                </a:rPr>
                <a:t>  </a:t>
              </a:r>
              <a:r>
                <a:rPr lang="en-US" sz="2000" dirty="0">
                  <a:solidFill>
                    <a:srgbClr val="0070C0"/>
                  </a:solidFill>
                  <a:latin typeface="Monaco" pitchFamily="2" charset="77"/>
                </a:rPr>
                <a:t>=</a:t>
              </a:r>
              <a:r>
                <a:rPr lang="en-US" sz="2000" dirty="0">
                  <a:latin typeface="Monaco" pitchFamily="2" charset="77"/>
                </a:rPr>
                <a:t> (K k) { ... }</a:t>
              </a:r>
            </a:p>
            <a:p>
              <a:r>
                <a:rPr lang="en-US" sz="2000" dirty="0">
                  <a:latin typeface="Monaco" pitchFamily="2" charset="77"/>
                </a:rPr>
                <a:t>task     </a:t>
              </a:r>
              <a:r>
                <a:rPr lang="en-US" sz="2000" dirty="0">
                  <a:solidFill>
                    <a:srgbClr val="0070C0"/>
                  </a:solidFill>
                  <a:latin typeface="Monaco" pitchFamily="2" charset="77"/>
                </a:rPr>
                <a:t>=</a:t>
              </a:r>
              <a:r>
                <a:rPr lang="en-US" sz="2000" dirty="0">
                  <a:latin typeface="Monaco" pitchFamily="2" charset="77"/>
                </a:rPr>
                <a:t> (K k) { ... }</a:t>
              </a:r>
            </a:p>
            <a:p>
              <a:r>
                <a:rPr lang="en-US" sz="2000" dirty="0" err="1">
                  <a:latin typeface="Monaco" pitchFamily="2" charset="77"/>
                </a:rPr>
                <a:t>out_deps</a:t>
              </a:r>
              <a:r>
                <a:rPr lang="en-US" sz="2000" dirty="0">
                  <a:latin typeface="Monaco" pitchFamily="2" charset="77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Monaco" pitchFamily="2" charset="77"/>
                </a:rPr>
                <a:t>=</a:t>
              </a:r>
              <a:r>
                <a:rPr lang="en-US" sz="2000" dirty="0">
                  <a:latin typeface="Monaco" pitchFamily="2" charset="77"/>
                </a:rPr>
                <a:t> (K k) { ... }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Monaco" pitchFamily="2" charset="77"/>
                </a:rPr>
                <a:t>/** Seed tasks **/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latin typeface="Monaco" pitchFamily="2" charset="77"/>
                </a:rPr>
                <a:t>for</a:t>
              </a:r>
              <a:r>
                <a:rPr lang="en-US" sz="2000" dirty="0">
                  <a:latin typeface="Monaco" pitchFamily="2" charset="77"/>
                </a:rPr>
                <a:t> (k in kinit)</a:t>
              </a:r>
            </a:p>
            <a:p>
              <a:r>
                <a:rPr lang="en-US" sz="2000" dirty="0">
                  <a:latin typeface="Monaco" pitchFamily="2" charset="77"/>
                </a:rPr>
                <a:t>    start(k)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A3E475-BEED-434C-89B6-35D63BFDA221}"/>
                </a:ext>
              </a:extLst>
            </p:cNvPr>
            <p:cNvSpPr txBox="1"/>
            <p:nvPr/>
          </p:nvSpPr>
          <p:spPr>
            <a:xfrm>
              <a:off x="6621414" y="1631904"/>
              <a:ext cx="45794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Parametrized task graph (PTG)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A55C-F62C-FD42-A184-65B3B7C9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9D35A-8D04-E741-B3E0-5E2C0E4E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419BF-F587-A04B-B0C7-980D9BD78122}"/>
              </a:ext>
            </a:extLst>
          </p:cNvPr>
          <p:cNvSpPr txBox="1"/>
          <p:nvPr/>
        </p:nvSpPr>
        <p:spPr>
          <a:xfrm>
            <a:off x="1501925" y="1690688"/>
            <a:ext cx="486538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latin typeface="Monaco" pitchFamily="2" charset="77"/>
                <a:cs typeface="Courier New"/>
              </a:rPr>
              <a:t>for k = 0, n do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</a:t>
            </a:r>
            <a:r>
              <a:rPr lang="en-US" sz="1200" dirty="0" err="1">
                <a:solidFill>
                  <a:srgbClr val="FF0000"/>
                </a:solidFill>
                <a:latin typeface="Monaco" pitchFamily="2" charset="77"/>
                <a:cs typeface="Courier New"/>
              </a:rPr>
              <a:t>dpotrf</a:t>
            </a:r>
            <a:r>
              <a:rPr lang="en-US" sz="1200" dirty="0">
                <a:solidFill>
                  <a:srgbClr val="FF0000"/>
                </a:solidFill>
                <a:latin typeface="Monaco" pitchFamily="2" charset="77"/>
                <a:cs typeface="Courier New"/>
              </a:rPr>
              <a:t>(k, n, </a:t>
            </a:r>
            <a:r>
              <a:rPr lang="en-US" sz="1200" dirty="0" err="1">
                <a:solidFill>
                  <a:srgbClr val="FF0000"/>
                </a:solidFill>
                <a:latin typeface="Monaco" pitchFamily="2" charset="77"/>
                <a:cs typeface="Courier New"/>
              </a:rPr>
              <a:t>pA</a:t>
            </a:r>
            <a:r>
              <a:rPr lang="en-US" sz="1200" dirty="0">
                <a:solidFill>
                  <a:srgbClr val="FF0000"/>
                </a:solidFill>
                <a:latin typeface="Monaco" pitchFamily="2" charset="77"/>
                <a:cs typeface="Courier New"/>
              </a:rPr>
              <a:t>[f2d{</a:t>
            </a:r>
            <a:r>
              <a:rPr lang="en-US" sz="1200" dirty="0" err="1">
                <a:solidFill>
                  <a:srgbClr val="FF000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FF0000"/>
                </a:solidFill>
                <a:latin typeface="Monaco" pitchFamily="2" charset="77"/>
                <a:cs typeface="Courier New"/>
              </a:rPr>
              <a:t> = k, j = k}])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for </a:t>
            </a:r>
            <a:r>
              <a:rPr lang="en-US" sz="1200" dirty="0" err="1"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latin typeface="Monaco" pitchFamily="2" charset="77"/>
                <a:cs typeface="Courier New"/>
              </a:rPr>
              <a:t> = k+1, n do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  </a:t>
            </a:r>
            <a:r>
              <a:rPr lang="en-US" sz="1200" dirty="0" err="1">
                <a:solidFill>
                  <a:srgbClr val="FF6600"/>
                </a:solidFill>
                <a:latin typeface="Monaco" pitchFamily="2" charset="77"/>
                <a:cs typeface="Courier New"/>
              </a:rPr>
              <a:t>dtrsm</a:t>
            </a:r>
            <a:r>
              <a:rPr lang="en-US" sz="1200" dirty="0">
                <a:solidFill>
                  <a:srgbClr val="FF6600"/>
                </a:solidFill>
                <a:latin typeface="Monaco" pitchFamily="2" charset="77"/>
                <a:cs typeface="Courier New"/>
              </a:rPr>
              <a:t>(</a:t>
            </a:r>
            <a:r>
              <a:rPr lang="en-US" sz="1200" dirty="0" err="1">
                <a:solidFill>
                  <a:srgbClr val="FF660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FF6600"/>
                </a:solidFill>
                <a:latin typeface="Monaco" pitchFamily="2" charset="77"/>
                <a:cs typeface="Courier New"/>
              </a:rPr>
              <a:t>, k, n, </a:t>
            </a:r>
            <a:r>
              <a:rPr lang="en-US" sz="1200" dirty="0" err="1">
                <a:solidFill>
                  <a:srgbClr val="FF6600"/>
                </a:solidFill>
                <a:latin typeface="Monaco" pitchFamily="2" charset="77"/>
                <a:cs typeface="Courier New"/>
              </a:rPr>
              <a:t>pA</a:t>
            </a:r>
            <a:r>
              <a:rPr lang="en-US" sz="1200" dirty="0">
                <a:solidFill>
                  <a:srgbClr val="FF6600"/>
                </a:solidFill>
                <a:latin typeface="Monaco" pitchFamily="2" charset="77"/>
                <a:cs typeface="Courier New"/>
              </a:rPr>
              <a:t>[f2d{</a:t>
            </a:r>
            <a:r>
              <a:rPr lang="en-US" sz="1200" dirty="0" err="1">
                <a:solidFill>
                  <a:srgbClr val="FF660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FF6600"/>
                </a:solidFill>
                <a:latin typeface="Monaco" pitchFamily="2" charset="77"/>
                <a:cs typeface="Courier New"/>
              </a:rPr>
              <a:t> = </a:t>
            </a:r>
            <a:r>
              <a:rPr lang="en-US" sz="1200" dirty="0" err="1">
                <a:solidFill>
                  <a:srgbClr val="FF660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FF6600"/>
                </a:solidFill>
                <a:latin typeface="Monaco" pitchFamily="2" charset="77"/>
                <a:cs typeface="Courier New"/>
              </a:rPr>
              <a:t>, j = k}])</a:t>
            </a:r>
          </a:p>
          <a:p>
            <a:r>
              <a:rPr lang="en-US" sz="1200" dirty="0">
                <a:solidFill>
                  <a:srgbClr val="FF6600"/>
                </a:solidFill>
                <a:latin typeface="Monaco" pitchFamily="2" charset="77"/>
                <a:cs typeface="Courier New"/>
              </a:rPr>
              <a:t>  </a:t>
            </a:r>
            <a:r>
              <a:rPr lang="en-US" sz="1200" dirty="0">
                <a:latin typeface="Monaco" pitchFamily="2" charset="77"/>
                <a:cs typeface="Courier New"/>
              </a:rPr>
              <a:t>end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for </a:t>
            </a:r>
            <a:r>
              <a:rPr lang="en-US" sz="1200" dirty="0" err="1"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latin typeface="Monaco" pitchFamily="2" charset="77"/>
                <a:cs typeface="Courier New"/>
              </a:rPr>
              <a:t> = k+1, n do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  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dsyrk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(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, k, n, 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pA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[f2d{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 = 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, j = 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}], </a:t>
            </a:r>
          </a:p>
          <a:p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                   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pA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[f2d{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 = </a:t>
            </a:r>
            <a:r>
              <a:rPr lang="en-US" sz="1200" dirty="0" err="1">
                <a:solidFill>
                  <a:srgbClr val="0070C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70C0"/>
                </a:solidFill>
                <a:latin typeface="Monaco" pitchFamily="2" charset="77"/>
                <a:cs typeface="Courier New"/>
              </a:rPr>
              <a:t>, j = k}])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  for (j=k+1; j&lt;</a:t>
            </a:r>
            <a:r>
              <a:rPr lang="en-US" sz="1200" dirty="0" err="1"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latin typeface="Monaco" pitchFamily="2" charset="77"/>
                <a:cs typeface="Courier New"/>
              </a:rPr>
              <a:t>; </a:t>
            </a:r>
            <a:r>
              <a:rPr lang="en-US" sz="1200" dirty="0" err="1">
                <a:latin typeface="Monaco" pitchFamily="2" charset="77"/>
                <a:cs typeface="Courier New"/>
              </a:rPr>
              <a:t>j++</a:t>
            </a:r>
            <a:r>
              <a:rPr lang="en-US" sz="1200" dirty="0">
                <a:latin typeface="Monaco" pitchFamily="2" charset="77"/>
                <a:cs typeface="Courier New"/>
              </a:rPr>
              <a:t>) {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    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dgemm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(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, j, k, n, </a:t>
            </a:r>
          </a:p>
          <a:p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            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pA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[f2d{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 = 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, j = k}]),</a:t>
            </a:r>
            <a:endParaRPr lang="en-US" dirty="0">
              <a:latin typeface="Monaco" pitchFamily="2" charset="77"/>
            </a:endParaRPr>
          </a:p>
          <a:p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            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pA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[f2d{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 = 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, j = k}]),</a:t>
            </a:r>
          </a:p>
          <a:p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            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pA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[f2d{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 = </a:t>
            </a:r>
            <a:r>
              <a:rPr lang="en-US" sz="1200" dirty="0" err="1">
                <a:solidFill>
                  <a:srgbClr val="00B050"/>
                </a:solidFill>
                <a:latin typeface="Monaco" pitchFamily="2" charset="77"/>
                <a:cs typeface="Courier New"/>
              </a:rPr>
              <a:t>i</a:t>
            </a:r>
            <a:r>
              <a:rPr lang="en-US" sz="1200" dirty="0">
                <a:solidFill>
                  <a:srgbClr val="00B050"/>
                </a:solidFill>
                <a:latin typeface="Monaco" pitchFamily="2" charset="77"/>
                <a:cs typeface="Courier New"/>
              </a:rPr>
              <a:t>, j = k}]))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  end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  end</a:t>
            </a:r>
          </a:p>
          <a:p>
            <a:r>
              <a:rPr lang="en-US" sz="1200" dirty="0">
                <a:latin typeface="Monaco" pitchFamily="2" charset="77"/>
                <a:cs typeface="Courier New"/>
              </a:rPr>
              <a:t>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F3879-C234-1741-9E29-293E0AB121F0}"/>
              </a:ext>
            </a:extLst>
          </p:cNvPr>
          <p:cNvSpPr txBox="1"/>
          <p:nvPr/>
        </p:nvSpPr>
        <p:spPr>
          <a:xfrm>
            <a:off x="1501925" y="4784278"/>
            <a:ext cx="42695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Legion/Regent: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Sequential semantic (STF)</a:t>
            </a:r>
          </a:p>
          <a:p>
            <a:pPr marL="285750" indent="-285750">
              <a:buFontTx/>
              <a:buChar char="-"/>
            </a:pPr>
            <a:r>
              <a:rPr lang="en-US" dirty="0"/>
              <a:t>Custom language</a:t>
            </a:r>
          </a:p>
          <a:p>
            <a:pPr marL="285750" indent="-285750">
              <a:buFontTx/>
              <a:buChar char="-"/>
            </a:pPr>
            <a:r>
              <a:rPr lang="en-US" dirty="0"/>
              <a:t>May need tuning for good performances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Hard to use within legacy codes</a:t>
            </a:r>
          </a:p>
        </p:txBody>
      </p:sp>
      <p:pic>
        <p:nvPicPr>
          <p:cNvPr id="8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2193FD4-FAB1-D243-99F9-B31FDFA4E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107438" y="1383998"/>
            <a:ext cx="3582637" cy="3660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676EE7-FFA8-1A49-9668-CE2CDECA119F}"/>
              </a:ext>
            </a:extLst>
          </p:cNvPr>
          <p:cNvSpPr txBox="1"/>
          <p:nvPr/>
        </p:nvSpPr>
        <p:spPr>
          <a:xfrm>
            <a:off x="6999867" y="5156021"/>
            <a:ext cx="3690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PaRSEC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Custom language (JDF)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Cannot use other data structures</a:t>
            </a:r>
          </a:p>
        </p:txBody>
      </p:sp>
    </p:spTree>
    <p:extLst>
      <p:ext uri="{BB962C8B-B14F-4D97-AF65-F5344CB8AC3E}">
        <p14:creationId xmlns:p14="http://schemas.microsoft.com/office/powerpoint/2010/main" val="407695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1502-27AB-2C41-91E6-DADBEC8C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TaskTorrent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ED052-3ABE-F345-A5BA-BD5A16267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Current adoption of runtime systems is low</a:t>
            </a:r>
          </a:p>
          <a:p>
            <a:pPr marL="0" indent="0">
              <a:buNone/>
            </a:pPr>
            <a:r>
              <a:rPr lang="en-US" dirty="0"/>
              <a:t>Wider adoption requires</a:t>
            </a:r>
          </a:p>
          <a:p>
            <a:r>
              <a:rPr lang="en-US" dirty="0"/>
              <a:t>Easy to learn API</a:t>
            </a:r>
          </a:p>
          <a:p>
            <a:pPr lvl="1"/>
            <a:r>
              <a:rPr lang="en-US" dirty="0"/>
              <a:t>No new language</a:t>
            </a:r>
          </a:p>
          <a:p>
            <a:pPr lvl="1"/>
            <a:r>
              <a:rPr lang="en-US" dirty="0"/>
              <a:t>API with predictable behaviors</a:t>
            </a:r>
          </a:p>
          <a:p>
            <a:pPr lvl="1"/>
            <a:r>
              <a:rPr lang="en-US" dirty="0"/>
              <a:t>Good OOTB performances</a:t>
            </a:r>
          </a:p>
          <a:p>
            <a:r>
              <a:rPr lang="en-US" dirty="0"/>
              <a:t>Good interaction with existing codebases</a:t>
            </a:r>
          </a:p>
          <a:p>
            <a:pPr lvl="1"/>
            <a:r>
              <a:rPr lang="en-US" dirty="0"/>
              <a:t>Plays well with MPI and message-passing codes</a:t>
            </a:r>
          </a:p>
          <a:p>
            <a:pPr lvl="1"/>
            <a:r>
              <a:rPr lang="en-US" dirty="0"/>
              <a:t>Incremental adoption</a:t>
            </a:r>
          </a:p>
          <a:p>
            <a:pPr lvl="1"/>
            <a:r>
              <a:rPr lang="en-US" dirty="0"/>
              <a:t>Standard tools (MPI and C++)</a:t>
            </a:r>
          </a:p>
          <a:p>
            <a:pPr lvl="1"/>
            <a:r>
              <a:rPr lang="en-US" dirty="0"/>
              <a:t>Any user data structures</a:t>
            </a:r>
          </a:p>
          <a:p>
            <a:pPr lvl="1"/>
            <a:r>
              <a:rPr lang="en-US" dirty="0"/>
              <a:t>Minimal overhead, no task refactoring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D4D8E-E2E2-0D4F-8F53-29F2C237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0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CDD6C-C2E9-404E-8B5F-05750B60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STF is easier to use but may not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DA4AB-FF2D-EE48-A062-BF9BCBAE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 descr="Chart, radar chart, line chart&#10;&#10;Description automatically generated">
            <a:extLst>
              <a:ext uri="{FF2B5EF4-FFF2-40B4-BE49-F238E27FC236}">
                <a16:creationId xmlns:a16="http://schemas.microsoft.com/office/drawing/2014/main" id="{C224FB9A-DEF9-A84D-8CA5-F38E593E69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060" y="2196082"/>
            <a:ext cx="3715130" cy="3719874"/>
          </a:xfrm>
          <a:prstGeom prst="rect">
            <a:avLst/>
          </a:prstGeom>
        </p:spPr>
      </p:pic>
      <p:pic>
        <p:nvPicPr>
          <p:cNvPr id="6" name="Cholesky_16x16x16_4x_full" descr="Cholesky_16x16x16_4x_full">
            <a:hlinkClick r:id="" action="ppaction://media"/>
            <a:extLst>
              <a:ext uri="{FF2B5EF4-FFF2-40B4-BE49-F238E27FC236}">
                <a16:creationId xmlns:a16="http://schemas.microsoft.com/office/drawing/2014/main" id="{8D677BBB-2554-0C46-9D13-EE2A8B6CD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964" t="452" r="21907" b="46"/>
          <a:stretch/>
        </p:blipFill>
        <p:spPr>
          <a:xfrm>
            <a:off x="6276652" y="1427952"/>
            <a:ext cx="4653555" cy="4640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E3FE8D-0C17-9046-82D3-7F7673CCFB98}"/>
              </a:ext>
            </a:extLst>
          </p:cNvPr>
          <p:cNvSpPr txBox="1"/>
          <p:nvPr/>
        </p:nvSpPr>
        <p:spPr>
          <a:xfrm>
            <a:off x="1762241" y="6000942"/>
            <a:ext cx="266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DAG of 4x4 Cholesky (tiny)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CCDC6-0C30-6D4C-A668-8FED091D9645}"/>
              </a:ext>
            </a:extLst>
          </p:cNvPr>
          <p:cNvSpPr txBox="1"/>
          <p:nvPr/>
        </p:nvSpPr>
        <p:spPr>
          <a:xfrm>
            <a:off x="6856669" y="6000942"/>
            <a:ext cx="349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DAG of 20x20 Cholesky (very small)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49A6-3A12-E64D-AE0F-65EDA2DD5DF0}"/>
              </a:ext>
            </a:extLst>
          </p:cNvPr>
          <p:cNvSpPr txBox="1"/>
          <p:nvPr/>
        </p:nvSpPr>
        <p:spPr>
          <a:xfrm>
            <a:off x="838200" y="1481719"/>
            <a:ext cx="3908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Need to enumerate the DAG 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04F97-8A25-FA40-AC30-84FB46E2F92D}"/>
              </a:ext>
            </a:extLst>
          </p:cNvPr>
          <p:cNvSpPr txBox="1"/>
          <p:nvPr/>
        </p:nvSpPr>
        <p:spPr>
          <a:xfrm>
            <a:off x="1099226" y="4782422"/>
            <a:ext cx="837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POTRF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TRSM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GEMM</a:t>
            </a:r>
          </a:p>
        </p:txBody>
      </p:sp>
    </p:spTree>
    <p:extLst>
      <p:ext uri="{BB962C8B-B14F-4D97-AF65-F5344CB8AC3E}">
        <p14:creationId xmlns:p14="http://schemas.microsoft.com/office/powerpoint/2010/main" val="68166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777A-68B0-A447-AB90-9C256DD1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TaskTorrent combines PTG and Active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A92EC-7B57-BD46-9373-B3266340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9263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en-US" dirty="0"/>
              <a:t>Lightweight: PTG + AMs</a:t>
            </a:r>
          </a:p>
          <a:p>
            <a:pPr>
              <a:buFontTx/>
              <a:buChar char="-"/>
            </a:pPr>
            <a:r>
              <a:rPr lang="en-US" dirty="0"/>
              <a:t>Message-passing, with MPI and C++ threads</a:t>
            </a:r>
          </a:p>
          <a:p>
            <a:pPr>
              <a:buFontTx/>
              <a:buChar char="-"/>
            </a:pPr>
            <a:r>
              <a:rPr lang="en-US" dirty="0"/>
              <a:t>Any user data structures</a:t>
            </a:r>
          </a:p>
          <a:p>
            <a:pPr>
              <a:buFontTx/>
              <a:buChar char="-"/>
            </a:pPr>
            <a:r>
              <a:rPr lang="en-US" dirty="0"/>
              <a:t>Good performances out-of-the-box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AA3E3-129E-AF40-8E7E-A52E8198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1F8A8D-CFE8-DF4A-AE53-977A5BAAB6F0}"/>
              </a:ext>
            </a:extLst>
          </p:cNvPr>
          <p:cNvGrpSpPr/>
          <p:nvPr/>
        </p:nvGrpSpPr>
        <p:grpSpPr>
          <a:xfrm>
            <a:off x="840995" y="3555515"/>
            <a:ext cx="11046688" cy="2751015"/>
            <a:chOff x="840995" y="3555515"/>
            <a:chExt cx="11046688" cy="27510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71E8E6-B0DD-1E4E-89D4-BD8F7CCAA522}"/>
                </a:ext>
              </a:extLst>
            </p:cNvPr>
            <p:cNvSpPr/>
            <p:nvPr/>
          </p:nvSpPr>
          <p:spPr>
            <a:xfrm>
              <a:off x="3405329" y="3555515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8B7AE27-8C37-E949-BFA0-94D178E8AEB0}"/>
                </a:ext>
              </a:extLst>
            </p:cNvPr>
            <p:cNvSpPr/>
            <p:nvPr/>
          </p:nvSpPr>
          <p:spPr>
            <a:xfrm>
              <a:off x="4337415" y="4113007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A77B35-F97A-EE46-BD66-297119F87851}"/>
                </a:ext>
              </a:extLst>
            </p:cNvPr>
            <p:cNvSpPr/>
            <p:nvPr/>
          </p:nvSpPr>
          <p:spPr>
            <a:xfrm>
              <a:off x="3576585" y="4748980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A473C6-4FB1-5C49-BC15-15FE26ABBFAB}"/>
                </a:ext>
              </a:extLst>
            </p:cNvPr>
            <p:cNvSpPr/>
            <p:nvPr/>
          </p:nvSpPr>
          <p:spPr>
            <a:xfrm>
              <a:off x="4193739" y="5269471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6DE9863-91F5-F547-9567-94A007089BE1}"/>
                </a:ext>
              </a:extLst>
            </p:cNvPr>
            <p:cNvSpPr/>
            <p:nvPr/>
          </p:nvSpPr>
          <p:spPr>
            <a:xfrm>
              <a:off x="4999036" y="4562683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A6D4678-632A-AA44-88B5-5BFC5A0E5FCB}"/>
                </a:ext>
              </a:extLst>
            </p:cNvPr>
            <p:cNvSpPr/>
            <p:nvPr/>
          </p:nvSpPr>
          <p:spPr>
            <a:xfrm>
              <a:off x="2993224" y="5271091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9F4418-71E5-664D-A22E-4763C9EDC914}"/>
                </a:ext>
              </a:extLst>
            </p:cNvPr>
            <p:cNvSpPr/>
            <p:nvPr/>
          </p:nvSpPr>
          <p:spPr>
            <a:xfrm>
              <a:off x="3787127" y="5719231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F68910-6D00-9848-A5E5-FA2506A97D3A}"/>
                </a:ext>
              </a:extLst>
            </p:cNvPr>
            <p:cNvSpPr/>
            <p:nvPr/>
          </p:nvSpPr>
          <p:spPr>
            <a:xfrm>
              <a:off x="2566960" y="4218635"/>
              <a:ext cx="298760" cy="29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649D46E-663A-6247-A4EC-E339848C241E}"/>
                </a:ext>
              </a:extLst>
            </p:cNvPr>
            <p:cNvCxnSpPr>
              <a:cxnSpLocks/>
              <a:stCxn id="6" idx="5"/>
              <a:endCxn id="7" idx="1"/>
            </p:cNvCxnSpPr>
            <p:nvPr/>
          </p:nvCxnSpPr>
          <p:spPr>
            <a:xfrm>
              <a:off x="3660338" y="3810523"/>
              <a:ext cx="720831" cy="34623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4A45B9-7AE2-BB4D-8035-3DF5614BA750}"/>
                </a:ext>
              </a:extLst>
            </p:cNvPr>
            <p:cNvCxnSpPr>
              <a:cxnSpLocks/>
              <a:stCxn id="6" idx="3"/>
              <a:endCxn id="13" idx="7"/>
            </p:cNvCxnSpPr>
            <p:nvPr/>
          </p:nvCxnSpPr>
          <p:spPr>
            <a:xfrm flipH="1">
              <a:off x="2821969" y="3810523"/>
              <a:ext cx="627113" cy="4518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CA70AC-3AD5-C246-B5A8-457D950743B1}"/>
                </a:ext>
              </a:extLst>
            </p:cNvPr>
            <p:cNvCxnSpPr>
              <a:cxnSpLocks/>
              <a:stCxn id="6" idx="4"/>
              <a:endCxn id="11" idx="0"/>
            </p:cNvCxnSpPr>
            <p:nvPr/>
          </p:nvCxnSpPr>
          <p:spPr>
            <a:xfrm flipH="1">
              <a:off x="3142605" y="3854275"/>
              <a:ext cx="412105" cy="14168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0BBFF37-B475-4C40-84FC-B47671A54390}"/>
                </a:ext>
              </a:extLst>
            </p:cNvPr>
            <p:cNvCxnSpPr>
              <a:cxnSpLocks/>
              <a:stCxn id="8" idx="4"/>
              <a:endCxn id="12" idx="0"/>
            </p:cNvCxnSpPr>
            <p:nvPr/>
          </p:nvCxnSpPr>
          <p:spPr>
            <a:xfrm>
              <a:off x="3725966" y="5047740"/>
              <a:ext cx="210541" cy="6714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F262F9C-7D46-304C-9771-6A036FDA3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169" y="4389050"/>
              <a:ext cx="143676" cy="8577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A5EBCBA-5758-A048-9841-78210C1D4AD6}"/>
                </a:ext>
              </a:extLst>
            </p:cNvPr>
            <p:cNvCxnSpPr>
              <a:cxnSpLocks/>
              <a:stCxn id="7" idx="5"/>
              <a:endCxn id="10" idx="1"/>
            </p:cNvCxnSpPr>
            <p:nvPr/>
          </p:nvCxnSpPr>
          <p:spPr>
            <a:xfrm>
              <a:off x="4592424" y="4368015"/>
              <a:ext cx="450365" cy="2384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5FDF44-158B-4748-8EA5-163B53F99260}"/>
                </a:ext>
              </a:extLst>
            </p:cNvPr>
            <p:cNvCxnSpPr>
              <a:cxnSpLocks/>
              <a:stCxn id="13" idx="5"/>
              <a:endCxn id="8" idx="2"/>
            </p:cNvCxnSpPr>
            <p:nvPr/>
          </p:nvCxnSpPr>
          <p:spPr>
            <a:xfrm>
              <a:off x="2821969" y="4473642"/>
              <a:ext cx="754617" cy="4247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5AD978C-04BA-AE41-AED9-29728902A38E}"/>
                </a:ext>
              </a:extLst>
            </p:cNvPr>
            <p:cNvSpPr/>
            <p:nvPr/>
          </p:nvSpPr>
          <p:spPr>
            <a:xfrm>
              <a:off x="8001883" y="4199577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935FAA5-B968-DC42-B82E-DF1713E4F629}"/>
                </a:ext>
              </a:extLst>
            </p:cNvPr>
            <p:cNvSpPr/>
            <p:nvPr/>
          </p:nvSpPr>
          <p:spPr>
            <a:xfrm>
              <a:off x="8413485" y="3630204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7B8CCE-C07F-2D45-88C6-2401D14DBD51}"/>
                </a:ext>
              </a:extLst>
            </p:cNvPr>
            <p:cNvSpPr/>
            <p:nvPr/>
          </p:nvSpPr>
          <p:spPr>
            <a:xfrm>
              <a:off x="7119761" y="4541859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D8CC1A0-C885-4341-BD20-6F2A7CB55D72}"/>
                </a:ext>
              </a:extLst>
            </p:cNvPr>
            <p:cNvSpPr/>
            <p:nvPr/>
          </p:nvSpPr>
          <p:spPr>
            <a:xfrm>
              <a:off x="8619036" y="5269471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15EDC10-12C7-C648-988F-FD3974267682}"/>
                </a:ext>
              </a:extLst>
            </p:cNvPr>
            <p:cNvSpPr/>
            <p:nvPr/>
          </p:nvSpPr>
          <p:spPr>
            <a:xfrm>
              <a:off x="9424333" y="4562683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134CF6D-EE12-B149-B74F-6C255557CD4F}"/>
                </a:ext>
              </a:extLst>
            </p:cNvPr>
            <p:cNvSpPr/>
            <p:nvPr/>
          </p:nvSpPr>
          <p:spPr>
            <a:xfrm>
              <a:off x="7787671" y="5047740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EDA54B9-A9DF-674A-B28A-7F2FAF1CEFC8}"/>
                </a:ext>
              </a:extLst>
            </p:cNvPr>
            <p:cNvSpPr/>
            <p:nvPr/>
          </p:nvSpPr>
          <p:spPr>
            <a:xfrm>
              <a:off x="7340752" y="5771512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595570-45F2-7147-86C7-8B804088C142}"/>
                </a:ext>
              </a:extLst>
            </p:cNvPr>
            <p:cNvSpPr/>
            <p:nvPr/>
          </p:nvSpPr>
          <p:spPr>
            <a:xfrm>
              <a:off x="6949528" y="3574743"/>
              <a:ext cx="298760" cy="2987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Source Sans Pro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EC3EE73-7AD0-7249-84C7-E334AECB41AF}"/>
                </a:ext>
              </a:extLst>
            </p:cNvPr>
            <p:cNvCxnSpPr>
              <a:cxnSpLocks/>
              <a:stCxn id="21" idx="2"/>
              <a:endCxn id="28" idx="5"/>
            </p:cNvCxnSpPr>
            <p:nvPr/>
          </p:nvCxnSpPr>
          <p:spPr>
            <a:xfrm flipH="1" flipV="1">
              <a:off x="7204536" y="3829751"/>
              <a:ext cx="797347" cy="519207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EFAB603-01AD-2140-8F3E-907D92F41092}"/>
                </a:ext>
              </a:extLst>
            </p:cNvPr>
            <p:cNvCxnSpPr>
              <a:cxnSpLocks/>
              <a:stCxn id="25" idx="2"/>
              <a:endCxn id="23" idx="6"/>
            </p:cNvCxnSpPr>
            <p:nvPr/>
          </p:nvCxnSpPr>
          <p:spPr>
            <a:xfrm flipH="1" flipV="1">
              <a:off x="7418522" y="4691239"/>
              <a:ext cx="2005812" cy="2082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A939EC6-DFE3-E748-9F22-89B7E8048556}"/>
                </a:ext>
              </a:extLst>
            </p:cNvPr>
            <p:cNvCxnSpPr>
              <a:cxnSpLocks/>
              <a:stCxn id="22" idx="3"/>
              <a:endCxn id="21" idx="7"/>
            </p:cNvCxnSpPr>
            <p:nvPr/>
          </p:nvCxnSpPr>
          <p:spPr>
            <a:xfrm flipH="1">
              <a:off x="8256891" y="3885212"/>
              <a:ext cx="200347" cy="358117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D993A2E-2481-4A41-B195-D93CE2E18AAA}"/>
                </a:ext>
              </a:extLst>
            </p:cNvPr>
            <p:cNvCxnSpPr>
              <a:cxnSpLocks/>
              <a:stCxn id="22" idx="5"/>
              <a:endCxn id="25" idx="1"/>
            </p:cNvCxnSpPr>
            <p:nvPr/>
          </p:nvCxnSpPr>
          <p:spPr>
            <a:xfrm>
              <a:off x="8668493" y="3885213"/>
              <a:ext cx="799592" cy="72122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8720D89-4CB1-9E42-9EC0-F01D2DC6B82C}"/>
                </a:ext>
              </a:extLst>
            </p:cNvPr>
            <p:cNvCxnSpPr>
              <a:cxnSpLocks/>
              <a:stCxn id="26" idx="1"/>
              <a:endCxn id="23" idx="5"/>
            </p:cNvCxnSpPr>
            <p:nvPr/>
          </p:nvCxnSpPr>
          <p:spPr>
            <a:xfrm flipH="1" flipV="1">
              <a:off x="7374770" y="4796865"/>
              <a:ext cx="456653" cy="294627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90A755-E0E4-814A-BA85-1EDEE1FFB76C}"/>
                </a:ext>
              </a:extLst>
            </p:cNvPr>
            <p:cNvCxnSpPr>
              <a:cxnSpLocks/>
              <a:stCxn id="24" idx="1"/>
              <a:endCxn id="21" idx="5"/>
            </p:cNvCxnSpPr>
            <p:nvPr/>
          </p:nvCxnSpPr>
          <p:spPr>
            <a:xfrm flipH="1" flipV="1">
              <a:off x="8256889" y="4454586"/>
              <a:ext cx="405899" cy="858637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FC7A15A-CBC2-CB43-A69F-88AE5FAE6489}"/>
                </a:ext>
              </a:extLst>
            </p:cNvPr>
            <p:cNvCxnSpPr>
              <a:cxnSpLocks/>
              <a:stCxn id="26" idx="3"/>
              <a:endCxn id="27" idx="7"/>
            </p:cNvCxnSpPr>
            <p:nvPr/>
          </p:nvCxnSpPr>
          <p:spPr>
            <a:xfrm flipH="1">
              <a:off x="7595761" y="5302749"/>
              <a:ext cx="235663" cy="51251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0B250C4-D7FB-F04C-976B-51F5A3D2C931}"/>
                </a:ext>
              </a:extLst>
            </p:cNvPr>
            <p:cNvCxnSpPr>
              <a:cxnSpLocks/>
              <a:stCxn id="28" idx="2"/>
              <a:endCxn id="7" idx="6"/>
            </p:cNvCxnSpPr>
            <p:nvPr/>
          </p:nvCxnSpPr>
          <p:spPr>
            <a:xfrm flipH="1">
              <a:off x="4636177" y="3724123"/>
              <a:ext cx="2313353" cy="53826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B8397D1-4977-B44D-A876-F2CC6806657A}"/>
                </a:ext>
              </a:extLst>
            </p:cNvPr>
            <p:cNvCxnSpPr>
              <a:cxnSpLocks/>
              <a:stCxn id="26" idx="2"/>
              <a:endCxn id="8" idx="6"/>
            </p:cNvCxnSpPr>
            <p:nvPr/>
          </p:nvCxnSpPr>
          <p:spPr>
            <a:xfrm flipH="1" flipV="1">
              <a:off x="3875346" y="4898360"/>
              <a:ext cx="3912325" cy="29876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3B72A7C-4B53-CE43-9ABF-5E8E8AC0A6D1}"/>
                </a:ext>
              </a:extLst>
            </p:cNvPr>
            <p:cNvCxnSpPr>
              <a:cxnSpLocks/>
              <a:stCxn id="6" idx="6"/>
              <a:endCxn id="23" idx="1"/>
            </p:cNvCxnSpPr>
            <p:nvPr/>
          </p:nvCxnSpPr>
          <p:spPr>
            <a:xfrm>
              <a:off x="3704089" y="3704895"/>
              <a:ext cx="3459424" cy="88071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A907D1-5B92-EA49-B048-E6CA80759F73}"/>
                </a:ext>
              </a:extLst>
            </p:cNvPr>
            <p:cNvSpPr txBox="1"/>
            <p:nvPr/>
          </p:nvSpPr>
          <p:spPr>
            <a:xfrm>
              <a:off x="840995" y="4746832"/>
              <a:ext cx="2402236" cy="10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chemeClr val="accent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Shared-memory</a:t>
              </a:r>
            </a:p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chemeClr val="accent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task-based runtime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ED9F15-F6A2-8145-A19D-4199B89FBFB2}"/>
                </a:ext>
              </a:extLst>
            </p:cNvPr>
            <p:cNvSpPr txBox="1"/>
            <p:nvPr/>
          </p:nvSpPr>
          <p:spPr>
            <a:xfrm>
              <a:off x="9378663" y="5047579"/>
              <a:ext cx="2509020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Shared-memory</a:t>
              </a:r>
            </a:p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task-based runtime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2E7962-8DFB-8C4D-95CB-0E0D99487CBF}"/>
                </a:ext>
              </a:extLst>
            </p:cNvPr>
            <p:cNvSpPr txBox="1"/>
            <p:nvPr/>
          </p:nvSpPr>
          <p:spPr>
            <a:xfrm>
              <a:off x="5176522" y="5229504"/>
              <a:ext cx="2159566" cy="107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One-sided </a:t>
              </a:r>
            </a:p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asynchronous </a:t>
              </a:r>
            </a:p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communications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4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9A57E48-7FA1-804D-8C86-74A57EC1B595}"/>
              </a:ext>
            </a:extLst>
          </p:cNvPr>
          <p:cNvSpPr txBox="1"/>
          <p:nvPr/>
        </p:nvSpPr>
        <p:spPr>
          <a:xfrm>
            <a:off x="7131305" y="258901"/>
            <a:ext cx="4430776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Monaco" pitchFamily="2" charset="77"/>
              </a:rPr>
              <a:t>/** Initialize structures **/</a:t>
            </a:r>
          </a:p>
          <a:p>
            <a:r>
              <a:rPr lang="en-US" sz="1400" dirty="0">
                <a:latin typeface="Monaco" pitchFamily="2" charset="77"/>
              </a:rPr>
              <a:t>Communicator comm(MPI_COMM_WORLD);</a:t>
            </a:r>
          </a:p>
          <a:p>
            <a:r>
              <a:rPr lang="en-US" sz="1400" dirty="0" err="1">
                <a:latin typeface="Monaco" pitchFamily="2" charset="77"/>
              </a:rPr>
              <a:t>Threadpool</a:t>
            </a:r>
            <a:r>
              <a:rPr lang="en-US" sz="1400" dirty="0">
                <a:latin typeface="Monaco" pitchFamily="2" charset="77"/>
              </a:rPr>
              <a:t> </a:t>
            </a:r>
            <a:r>
              <a:rPr lang="en-US" sz="1400" dirty="0" err="1">
                <a:latin typeface="Monaco" pitchFamily="2" charset="77"/>
              </a:rPr>
              <a:t>tp</a:t>
            </a:r>
            <a:r>
              <a:rPr lang="en-US" sz="1400" dirty="0">
                <a:latin typeface="Monaco" pitchFamily="2" charset="77"/>
              </a:rPr>
              <a:t>(</a:t>
            </a:r>
            <a:r>
              <a:rPr lang="en-US" sz="1400" dirty="0" err="1">
                <a:latin typeface="Monaco" pitchFamily="2" charset="77"/>
              </a:rPr>
              <a:t>n_threads</a:t>
            </a:r>
            <a:r>
              <a:rPr lang="en-US" sz="1400" dirty="0">
                <a:latin typeface="Monaco" pitchFamily="2" charset="77"/>
              </a:rPr>
              <a:t>, &amp;comm);</a:t>
            </a:r>
          </a:p>
          <a:p>
            <a:r>
              <a:rPr lang="en-US" sz="1400" dirty="0" err="1">
                <a:latin typeface="Monaco" pitchFamily="2" charset="77"/>
              </a:rPr>
              <a:t>Taskflow</a:t>
            </a:r>
            <a:r>
              <a:rPr lang="en-US" sz="1400" dirty="0">
                <a:latin typeface="Monaco" pitchFamily="2" charset="77"/>
              </a:rPr>
              <a:t>&lt;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400" dirty="0">
                <a:latin typeface="Monaco" pitchFamily="2" charset="77"/>
              </a:rPr>
              <a:t>&gt; </a:t>
            </a:r>
            <a:r>
              <a:rPr lang="en-US" sz="1400" dirty="0" err="1">
                <a:latin typeface="Monaco" pitchFamily="2" charset="77"/>
              </a:rPr>
              <a:t>tf</a:t>
            </a:r>
            <a:r>
              <a:rPr lang="en-US" sz="1400" dirty="0">
                <a:latin typeface="Monaco" pitchFamily="2" charset="77"/>
              </a:rPr>
              <a:t>(&amp;</a:t>
            </a:r>
            <a:r>
              <a:rPr lang="en-US" sz="1400" dirty="0" err="1">
                <a:latin typeface="Monaco" pitchFamily="2" charset="77"/>
              </a:rPr>
              <a:t>tp</a:t>
            </a:r>
            <a:r>
              <a:rPr lang="en-US" sz="1400" dirty="0">
                <a:latin typeface="Monaco" pitchFamily="2" charset="77"/>
              </a:rPr>
              <a:t>);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Monaco" pitchFamily="2" charset="77"/>
              </a:rPr>
              <a:t>/** Create active message **/</a:t>
            </a:r>
          </a:p>
          <a:p>
            <a:r>
              <a:rPr lang="en-US" sz="1400" dirty="0">
                <a:latin typeface="Monaco" pitchFamily="2" charset="77"/>
              </a:rPr>
              <a:t>am = </a:t>
            </a:r>
            <a:r>
              <a:rPr lang="en-US" sz="1400" dirty="0" err="1">
                <a:latin typeface="Monaco" pitchFamily="2" charset="77"/>
              </a:rPr>
              <a:t>comm.make_active_msg</a:t>
            </a:r>
            <a:r>
              <a:rPr lang="en-US" sz="1400" dirty="0">
                <a:latin typeface="Monaco" pitchFamily="2" charset="77"/>
              </a:rPr>
              <a:t>(</a:t>
            </a:r>
          </a:p>
          <a:p>
            <a:r>
              <a:rPr lang="en-US" sz="1400" dirty="0">
                <a:latin typeface="Monaco" pitchFamily="2" charset="77"/>
              </a:rPr>
              <a:t>  [&amp;](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400" dirty="0">
                <a:latin typeface="Monaco" pitchFamily="2" charset="77"/>
              </a:rPr>
              <a:t> d, 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400" dirty="0">
                <a:latin typeface="Monaco" pitchFamily="2" charset="77"/>
              </a:rPr>
              <a:t> k, payload pk) {</a:t>
            </a:r>
          </a:p>
          <a:p>
            <a:r>
              <a:rPr lang="en-US" sz="1400" dirty="0">
                <a:latin typeface="Monaco" pitchFamily="2" charset="77"/>
              </a:rPr>
              <a:t>    data[k] = pk;</a:t>
            </a:r>
          </a:p>
          <a:p>
            <a:r>
              <a:rPr lang="en-US" sz="1400" dirty="0">
                <a:latin typeface="Monaco" pitchFamily="2" charset="77"/>
              </a:rPr>
              <a:t>    </a:t>
            </a:r>
            <a:r>
              <a:rPr lang="en-US" sz="1400" dirty="0" err="1">
                <a:latin typeface="Monaco" pitchFamily="2" charset="77"/>
              </a:rPr>
              <a:t>tf.fulfill_promise</a:t>
            </a:r>
            <a:r>
              <a:rPr lang="en-US" sz="1400" dirty="0">
                <a:latin typeface="Monaco" pitchFamily="2" charset="77"/>
              </a:rPr>
              <a:t>(d);</a:t>
            </a:r>
          </a:p>
          <a:p>
            <a:r>
              <a:rPr lang="en-US" sz="1400" dirty="0">
                <a:latin typeface="Monaco" pitchFamily="2" charset="77"/>
              </a:rPr>
              <a:t>  });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Monaco" pitchFamily="2" charset="77"/>
              </a:rPr>
              <a:t>/** Define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Monaco" pitchFamily="2" charset="77"/>
              </a:rPr>
              <a:t>Taskflow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Monaco" pitchFamily="2" charset="77"/>
              </a:rPr>
              <a:t> **/</a:t>
            </a:r>
          </a:p>
          <a:p>
            <a:r>
              <a:rPr lang="en-US" sz="1400" dirty="0" err="1">
                <a:latin typeface="Monaco" pitchFamily="2" charset="77"/>
              </a:rPr>
              <a:t>tf.set_mapping</a:t>
            </a:r>
            <a:r>
              <a:rPr lang="en-US" sz="1400" dirty="0">
                <a:latin typeface="Monaco" pitchFamily="2" charset="77"/>
              </a:rPr>
              <a:t>(mapping)</a:t>
            </a:r>
          </a:p>
          <a:p>
            <a:r>
              <a:rPr lang="en-US" sz="1400" dirty="0">
                <a:latin typeface="Monaco" pitchFamily="2" charset="77"/>
              </a:rPr>
              <a:t>.</a:t>
            </a:r>
            <a:r>
              <a:rPr lang="en-US" sz="1400" dirty="0" err="1">
                <a:latin typeface="Monaco" pitchFamily="2" charset="77"/>
              </a:rPr>
              <a:t>set_indegree</a:t>
            </a:r>
            <a:r>
              <a:rPr lang="en-US" sz="1400" dirty="0">
                <a:latin typeface="Monaco" pitchFamily="2" charset="77"/>
              </a:rPr>
              <a:t>(</a:t>
            </a:r>
            <a:r>
              <a:rPr lang="en-US" sz="1400" dirty="0" err="1">
                <a:latin typeface="Monaco" pitchFamily="2" charset="77"/>
              </a:rPr>
              <a:t>n_deps</a:t>
            </a:r>
            <a:r>
              <a:rPr lang="en-US" sz="1400" dirty="0">
                <a:latin typeface="Monaco" pitchFamily="2" charset="77"/>
              </a:rPr>
              <a:t>)</a:t>
            </a:r>
          </a:p>
          <a:p>
            <a:r>
              <a:rPr lang="en-US" sz="1400" dirty="0">
                <a:latin typeface="Monaco" pitchFamily="2" charset="77"/>
              </a:rPr>
              <a:t>.</a:t>
            </a:r>
            <a:r>
              <a:rPr lang="en-US" sz="1400" dirty="0" err="1">
                <a:latin typeface="Monaco" pitchFamily="2" charset="77"/>
              </a:rPr>
              <a:t>set_run</a:t>
            </a:r>
            <a:r>
              <a:rPr lang="en-US" sz="1400" dirty="0">
                <a:latin typeface="Monaco" pitchFamily="2" charset="77"/>
              </a:rPr>
              <a:t>([&amp;](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400" dirty="0">
                <a:latin typeface="Monaco" pitchFamily="2" charset="77"/>
              </a:rPr>
              <a:t> k) {</a:t>
            </a:r>
          </a:p>
          <a:p>
            <a:r>
              <a:rPr lang="en-US" sz="1400" dirty="0">
                <a:latin typeface="Monaco" pitchFamily="2" charset="77"/>
              </a:rPr>
              <a:t>  compute(k);</a:t>
            </a:r>
          </a:p>
          <a:p>
            <a:r>
              <a:rPr lang="en-US" sz="1400" dirty="0">
                <a:latin typeface="Monaco" pitchFamily="2" charset="77"/>
              </a:rPr>
              <a:t>  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for</a:t>
            </a:r>
            <a:r>
              <a:rPr lang="en-US" sz="1400" dirty="0">
                <a:latin typeface="Monaco" pitchFamily="2" charset="77"/>
              </a:rPr>
              <a:t> (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auto</a:t>
            </a:r>
            <a:r>
              <a:rPr lang="en-US" sz="1400" dirty="0">
                <a:latin typeface="Monaco" pitchFamily="2" charset="77"/>
              </a:rPr>
              <a:t> d : deps(k)) {</a:t>
            </a:r>
          </a:p>
          <a:p>
            <a:r>
              <a:rPr lang="en-US" sz="1400" dirty="0">
                <a:latin typeface="Monaco" pitchFamily="2" charset="77"/>
              </a:rPr>
              <a:t>    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400" dirty="0">
                <a:latin typeface="Monaco" pitchFamily="2" charset="77"/>
              </a:rPr>
              <a:t> </a:t>
            </a:r>
            <a:r>
              <a:rPr lang="en-US" sz="1400" dirty="0" err="1">
                <a:latin typeface="Monaco" pitchFamily="2" charset="77"/>
              </a:rPr>
              <a:t>dest</a:t>
            </a:r>
            <a:r>
              <a:rPr lang="en-US" sz="1400" dirty="0">
                <a:latin typeface="Monaco" pitchFamily="2" charset="77"/>
              </a:rPr>
              <a:t> = task_2_rank(d);</a:t>
            </a:r>
          </a:p>
          <a:p>
            <a:r>
              <a:rPr lang="en-US" sz="1400" dirty="0">
                <a:latin typeface="Monaco" pitchFamily="2" charset="77"/>
              </a:rPr>
              <a:t>    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if</a:t>
            </a:r>
            <a:r>
              <a:rPr lang="en-US" sz="1400" dirty="0">
                <a:latin typeface="Monaco" pitchFamily="2" charset="77"/>
              </a:rPr>
              <a:t> (</a:t>
            </a:r>
            <a:r>
              <a:rPr lang="en-US" sz="1400" dirty="0" err="1">
                <a:latin typeface="Monaco" pitchFamily="2" charset="77"/>
              </a:rPr>
              <a:t>dest</a:t>
            </a:r>
            <a:r>
              <a:rPr lang="en-US" sz="1400" dirty="0">
                <a:latin typeface="Monaco" pitchFamily="2" charset="77"/>
              </a:rPr>
              <a:t> == </a:t>
            </a:r>
            <a:r>
              <a:rPr lang="en-US" sz="1400" dirty="0" err="1">
                <a:latin typeface="Monaco" pitchFamily="2" charset="77"/>
              </a:rPr>
              <a:t>my_rank</a:t>
            </a:r>
            <a:r>
              <a:rPr lang="en-US" sz="1400" dirty="0">
                <a:latin typeface="Monaco" pitchFamily="2" charset="77"/>
              </a:rPr>
              <a:t>) {</a:t>
            </a:r>
          </a:p>
          <a:p>
            <a:r>
              <a:rPr lang="en-US" sz="1400" dirty="0">
                <a:latin typeface="Monaco" pitchFamily="2" charset="77"/>
              </a:rPr>
              <a:t>      </a:t>
            </a:r>
            <a:r>
              <a:rPr lang="en-US" sz="1400" dirty="0" err="1">
                <a:latin typeface="Monaco" pitchFamily="2" charset="77"/>
              </a:rPr>
              <a:t>tf.fulfill_promise</a:t>
            </a:r>
            <a:r>
              <a:rPr lang="en-US" sz="1400" dirty="0">
                <a:latin typeface="Monaco" pitchFamily="2" charset="77"/>
              </a:rPr>
              <a:t>(d);</a:t>
            </a:r>
          </a:p>
          <a:p>
            <a:r>
              <a:rPr lang="en-US" sz="1400" dirty="0">
                <a:latin typeface="Monaco" pitchFamily="2" charset="77"/>
              </a:rPr>
              <a:t>    } 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else</a:t>
            </a:r>
            <a:r>
              <a:rPr lang="en-US" sz="1400" dirty="0">
                <a:latin typeface="Monaco" pitchFamily="2" charset="77"/>
              </a:rPr>
              <a:t> {</a:t>
            </a:r>
          </a:p>
          <a:p>
            <a:r>
              <a:rPr lang="en-US" sz="1400" dirty="0">
                <a:latin typeface="Monaco" pitchFamily="2" charset="77"/>
              </a:rPr>
              <a:t>      am-&gt;send(</a:t>
            </a:r>
            <a:r>
              <a:rPr lang="en-US" sz="1400" dirty="0" err="1">
                <a:latin typeface="Monaco" pitchFamily="2" charset="77"/>
              </a:rPr>
              <a:t>dest</a:t>
            </a:r>
            <a:r>
              <a:rPr lang="en-US" sz="1400" dirty="0">
                <a:latin typeface="Monaco" pitchFamily="2" charset="77"/>
              </a:rPr>
              <a:t>, d, k, data[k]);</a:t>
            </a:r>
          </a:p>
          <a:p>
            <a:r>
              <a:rPr lang="en-US" sz="1400" dirty="0">
                <a:latin typeface="Monaco" pitchFamily="2" charset="77"/>
              </a:rPr>
              <a:t>    }</a:t>
            </a:r>
          </a:p>
          <a:p>
            <a:r>
              <a:rPr lang="en-US" sz="1400" dirty="0">
                <a:latin typeface="Monaco" pitchFamily="2" charset="77"/>
              </a:rPr>
              <a:t>  }</a:t>
            </a:r>
          </a:p>
          <a:p>
            <a:r>
              <a:rPr lang="en-US" sz="1400" dirty="0">
                <a:latin typeface="Monaco" pitchFamily="2" charset="77"/>
              </a:rPr>
              <a:t>});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Monaco" pitchFamily="2" charset="77"/>
              </a:rPr>
              <a:t>/** Start initial tasks **/</a:t>
            </a:r>
          </a:p>
          <a:p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for</a:t>
            </a:r>
            <a:r>
              <a:rPr lang="en-US" sz="1400" dirty="0">
                <a:latin typeface="Monaco" pitchFamily="2" charset="77"/>
              </a:rPr>
              <a:t> (</a:t>
            </a:r>
            <a:r>
              <a:rPr lang="en-US" sz="1400" dirty="0">
                <a:solidFill>
                  <a:schemeClr val="accent1"/>
                </a:solidFill>
                <a:latin typeface="Monaco" pitchFamily="2" charset="77"/>
              </a:rPr>
              <a:t>auto</a:t>
            </a:r>
            <a:r>
              <a:rPr lang="en-US" sz="1400" dirty="0">
                <a:latin typeface="Monaco" pitchFamily="2" charset="77"/>
              </a:rPr>
              <a:t> k : </a:t>
            </a:r>
            <a:r>
              <a:rPr lang="en-US" sz="1400" dirty="0" err="1">
                <a:latin typeface="Monaco" pitchFamily="2" charset="77"/>
              </a:rPr>
              <a:t>initial_tasks</a:t>
            </a:r>
            <a:r>
              <a:rPr lang="en-US" sz="1400" dirty="0">
                <a:latin typeface="Monaco" pitchFamily="2" charset="77"/>
              </a:rPr>
              <a:t>)</a:t>
            </a:r>
          </a:p>
          <a:p>
            <a:r>
              <a:rPr lang="en-US" sz="1400" dirty="0">
                <a:latin typeface="Monaco" pitchFamily="2" charset="77"/>
              </a:rPr>
              <a:t>  </a:t>
            </a:r>
            <a:r>
              <a:rPr lang="en-US" sz="1400" dirty="0" err="1">
                <a:latin typeface="Monaco" pitchFamily="2" charset="77"/>
              </a:rPr>
              <a:t>tf.fulfill_promise</a:t>
            </a:r>
            <a:r>
              <a:rPr lang="en-US" sz="1400" dirty="0">
                <a:latin typeface="Monaco" pitchFamily="2" charset="77"/>
              </a:rPr>
              <a:t>(k);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Monaco" pitchFamily="2" charset="77"/>
              </a:rPr>
              <a:t>/** Wait for completion **/</a:t>
            </a:r>
          </a:p>
          <a:p>
            <a:r>
              <a:rPr lang="en-US" sz="1400" dirty="0" err="1">
                <a:latin typeface="Monaco" pitchFamily="2" charset="77"/>
              </a:rPr>
              <a:t>tp.join</a:t>
            </a:r>
            <a:r>
              <a:rPr lang="en-US" sz="1400" dirty="0">
                <a:latin typeface="Monaco" pitchFamily="2" charset="77"/>
              </a:rPr>
              <a:t>();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813271-41C3-9B4A-AA5E-9C47F17A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TaskTorrent?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41D31-78A1-2543-B257-7A741F9DF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0DD0B-7D54-4C43-BA96-6117305E99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87" y="4390371"/>
            <a:ext cx="5408228" cy="1965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05EB47-1E08-724C-9374-89276D9C582F}"/>
              </a:ext>
            </a:extLst>
          </p:cNvPr>
          <p:cNvSpPr txBox="1"/>
          <p:nvPr/>
        </p:nvSpPr>
        <p:spPr>
          <a:xfrm>
            <a:off x="997787" y="1690688"/>
            <a:ext cx="37862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Tasks are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functions(K 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Mapping task </a:t>
            </a:r>
            <a:r>
              <a:rPr lang="en-US" sz="2000" dirty="0">
                <a:cs typeface="Courier New" panose="02070309020205020404" pitchFamily="49" charset="0"/>
                <a:sym typeface="Wingdings" pitchFamily="2" charset="2"/>
              </a:rPr>
              <a:t>to threads</a:t>
            </a:r>
            <a:endParaRPr lang="en-US" sz="2000" dirty="0"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# incoming deps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Computations + fulfill deps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cs typeface="Courier New" panose="02070309020205020404" pitchFamily="49" charset="0"/>
              </a:rPr>
              <a:t>Communications using 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Send data + fulfill deps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ourier New" panose="02070309020205020404" pitchFamily="49" charset="0"/>
              </a:rPr>
              <a:t>Seed + join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76BD940-E0A7-5D4B-9FFD-B85F6BB42FEE}"/>
              </a:ext>
            </a:extLst>
          </p:cNvPr>
          <p:cNvSpPr/>
          <p:nvPr/>
        </p:nvSpPr>
        <p:spPr>
          <a:xfrm>
            <a:off x="7131304" y="2438400"/>
            <a:ext cx="3867768" cy="2976880"/>
          </a:xfrm>
          <a:prstGeom prst="roundRect">
            <a:avLst>
              <a:gd name="adj" fmla="val 919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EF9298-D8FD-3A41-A3DE-60AFC39E35E5}"/>
              </a:ext>
            </a:extLst>
          </p:cNvPr>
          <p:cNvSpPr/>
          <p:nvPr/>
        </p:nvSpPr>
        <p:spPr>
          <a:xfrm>
            <a:off x="7131304" y="1137921"/>
            <a:ext cx="3867768" cy="1300480"/>
          </a:xfrm>
          <a:prstGeom prst="roundRect">
            <a:avLst>
              <a:gd name="adj" fmla="val 3893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B912A3A-BE81-0F4B-8421-85944544909B}"/>
              </a:ext>
            </a:extLst>
          </p:cNvPr>
          <p:cNvSpPr/>
          <p:nvPr/>
        </p:nvSpPr>
        <p:spPr>
          <a:xfrm>
            <a:off x="7131304" y="4553712"/>
            <a:ext cx="3867768" cy="272288"/>
          </a:xfrm>
          <a:prstGeom prst="roundRect">
            <a:avLst>
              <a:gd name="adj" fmla="val 3893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6F88F28-0A18-6C4F-A937-2EF83FDEE64A}"/>
              </a:ext>
            </a:extLst>
          </p:cNvPr>
          <p:cNvSpPr/>
          <p:nvPr/>
        </p:nvSpPr>
        <p:spPr>
          <a:xfrm>
            <a:off x="7131304" y="5415279"/>
            <a:ext cx="3867768" cy="1127761"/>
          </a:xfrm>
          <a:prstGeom prst="roundRect">
            <a:avLst>
              <a:gd name="adj" fmla="val 3893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7CA6-BFC9-4A4E-8266-DD2668DC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completion is non-trivial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54091-5125-564C-84E2-860BF0EF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39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351FCA-0A10-2543-8E63-13CB7FBCC9C2}"/>
              </a:ext>
            </a:extLst>
          </p:cNvPr>
          <p:cNvGrpSpPr/>
          <p:nvPr/>
        </p:nvGrpSpPr>
        <p:grpSpPr>
          <a:xfrm>
            <a:off x="416796" y="1797848"/>
            <a:ext cx="10768437" cy="3933254"/>
            <a:chOff x="416796" y="1797848"/>
            <a:chExt cx="10768437" cy="39332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D7E807-2FC0-A740-9FBD-595300A82765}"/>
                </a:ext>
              </a:extLst>
            </p:cNvPr>
            <p:cNvSpPr/>
            <p:nvPr/>
          </p:nvSpPr>
          <p:spPr>
            <a:xfrm>
              <a:off x="1311563" y="2366674"/>
              <a:ext cx="4230256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EF4BA5-9BF1-A947-BA03-8B1ED7A1D1E2}"/>
                </a:ext>
              </a:extLst>
            </p:cNvPr>
            <p:cNvSpPr/>
            <p:nvPr/>
          </p:nvSpPr>
          <p:spPr>
            <a:xfrm>
              <a:off x="1311563" y="3382240"/>
              <a:ext cx="5043055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AD6473-8DC6-AF4E-8BB1-2932C3E1A213}"/>
                </a:ext>
              </a:extLst>
            </p:cNvPr>
            <p:cNvSpPr/>
            <p:nvPr/>
          </p:nvSpPr>
          <p:spPr>
            <a:xfrm>
              <a:off x="1311562" y="4397806"/>
              <a:ext cx="3445166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F2FDE2-C20C-7448-A983-9ADD901E8AD4}"/>
                </a:ext>
              </a:extLst>
            </p:cNvPr>
            <p:cNvSpPr/>
            <p:nvPr/>
          </p:nvSpPr>
          <p:spPr>
            <a:xfrm>
              <a:off x="1311560" y="5412509"/>
              <a:ext cx="5781967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6C5FC4-09AC-3347-823B-0D8251289A07}"/>
                </a:ext>
              </a:extLst>
            </p:cNvPr>
            <p:cNvSpPr txBox="1"/>
            <p:nvPr/>
          </p:nvSpPr>
          <p:spPr>
            <a:xfrm>
              <a:off x="428347" y="2315935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C4A62D-22F5-BA4B-AA7E-097C1E967339}"/>
                </a:ext>
              </a:extLst>
            </p:cNvPr>
            <p:cNvSpPr txBox="1"/>
            <p:nvPr/>
          </p:nvSpPr>
          <p:spPr>
            <a:xfrm>
              <a:off x="428347" y="3331501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CE4F5F-FA04-7448-B0D1-32AAAC40A6E7}"/>
                </a:ext>
              </a:extLst>
            </p:cNvPr>
            <p:cNvSpPr txBox="1"/>
            <p:nvPr/>
          </p:nvSpPr>
          <p:spPr>
            <a:xfrm>
              <a:off x="416797" y="4347067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7FBFDA-3DB1-C64F-BE15-3E8A024E766B}"/>
                </a:ext>
              </a:extLst>
            </p:cNvPr>
            <p:cNvSpPr txBox="1"/>
            <p:nvPr/>
          </p:nvSpPr>
          <p:spPr>
            <a:xfrm>
              <a:off x="416796" y="5361770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5D3C8B6-2505-E345-B4BB-4B4F7590E270}"/>
                    </a:ext>
                  </a:extLst>
                </p:cNvPr>
                <p:cNvSpPr txBox="1"/>
                <p:nvPr/>
              </p:nvSpPr>
              <p:spPr>
                <a:xfrm>
                  <a:off x="5273963" y="1797848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5D3C8B6-2505-E345-B4BB-4B4F7590E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3963" y="1797848"/>
                  <a:ext cx="513539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2CD7DE-0EB9-6045-A6F7-D1DC2896B873}"/>
                    </a:ext>
                  </a:extLst>
                </p:cNvPr>
                <p:cNvSpPr txBox="1"/>
                <p:nvPr/>
              </p:nvSpPr>
              <p:spPr>
                <a:xfrm>
                  <a:off x="6096000" y="2846545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2CD7DE-0EB9-6045-A6F7-D1DC2896B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846545"/>
                  <a:ext cx="513539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3E7E21-ACEA-3746-9D9E-5E9089E9B3B0}"/>
                    </a:ext>
                  </a:extLst>
                </p:cNvPr>
                <p:cNvSpPr txBox="1"/>
                <p:nvPr/>
              </p:nvSpPr>
              <p:spPr>
                <a:xfrm>
                  <a:off x="4502727" y="3864415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3E7E21-ACEA-3746-9D9E-5E9089E9B3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2727" y="3864415"/>
                  <a:ext cx="513539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1B9B619-F5FF-A442-92B8-50FB659B08DD}"/>
                    </a:ext>
                  </a:extLst>
                </p:cNvPr>
                <p:cNvSpPr txBox="1"/>
                <p:nvPr/>
              </p:nvSpPr>
              <p:spPr>
                <a:xfrm>
                  <a:off x="6853382" y="4915780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1B9B619-F5FF-A442-92B8-50FB659B0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382" y="4915780"/>
                  <a:ext cx="513539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379DA3-B5C5-4445-B05C-0A7D3D99A138}"/>
                </a:ext>
              </a:extLst>
            </p:cNvPr>
            <p:cNvSpPr/>
            <p:nvPr/>
          </p:nvSpPr>
          <p:spPr>
            <a:xfrm>
              <a:off x="5541819" y="2366674"/>
              <a:ext cx="5643414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D2F557-0641-7A4E-A642-9E286B7F5686}"/>
                </a:ext>
              </a:extLst>
            </p:cNvPr>
            <p:cNvSpPr/>
            <p:nvPr/>
          </p:nvSpPr>
          <p:spPr>
            <a:xfrm>
              <a:off x="6354617" y="3382240"/>
              <a:ext cx="4830615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50AC74-EBCA-5444-B056-BB797AF0B3E8}"/>
                </a:ext>
              </a:extLst>
            </p:cNvPr>
            <p:cNvSpPr/>
            <p:nvPr/>
          </p:nvSpPr>
          <p:spPr>
            <a:xfrm>
              <a:off x="4756728" y="4397806"/>
              <a:ext cx="6428504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A1A067-138C-FB40-9A3C-DAB57C42EB05}"/>
                </a:ext>
              </a:extLst>
            </p:cNvPr>
            <p:cNvSpPr/>
            <p:nvPr/>
          </p:nvSpPr>
          <p:spPr>
            <a:xfrm>
              <a:off x="7093526" y="5412509"/>
              <a:ext cx="1884219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FF7E3B-02EF-DB4E-AE91-10D4911B3CE0}"/>
              </a:ext>
            </a:extLst>
          </p:cNvPr>
          <p:cNvCxnSpPr/>
          <p:nvPr/>
        </p:nvCxnSpPr>
        <p:spPr>
          <a:xfrm>
            <a:off x="3999345" y="2503055"/>
            <a:ext cx="503382" cy="10437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EAD33E-9A6E-2147-9FAF-CE1A53582F4F}"/>
              </a:ext>
            </a:extLst>
          </p:cNvPr>
          <p:cNvCxnSpPr>
            <a:cxnSpLocks/>
          </p:cNvCxnSpPr>
          <p:nvPr/>
        </p:nvCxnSpPr>
        <p:spPr>
          <a:xfrm>
            <a:off x="4331861" y="4502727"/>
            <a:ext cx="2230573" cy="10437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C13E3C-E9B2-2E47-A20A-73D7E463FB7D}"/>
              </a:ext>
            </a:extLst>
          </p:cNvPr>
          <p:cNvCxnSpPr>
            <a:cxnSpLocks/>
          </p:cNvCxnSpPr>
          <p:nvPr/>
        </p:nvCxnSpPr>
        <p:spPr>
          <a:xfrm flipV="1">
            <a:off x="2890982" y="2511498"/>
            <a:ext cx="856664" cy="3034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01F13-4EF5-8043-A7A9-1403B918AEA9}"/>
              </a:ext>
            </a:extLst>
          </p:cNvPr>
          <p:cNvSpPr txBox="1"/>
          <p:nvPr/>
        </p:nvSpPr>
        <p:spPr>
          <a:xfrm>
            <a:off x="5500965" y="231593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001EA2-CC1F-A341-A2DD-826D4EE6B143}"/>
              </a:ext>
            </a:extLst>
          </p:cNvPr>
          <p:cNvSpPr txBox="1"/>
          <p:nvPr/>
        </p:nvSpPr>
        <p:spPr>
          <a:xfrm>
            <a:off x="6321855" y="333150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13CF7B-7AED-9646-87B4-0B14A6928474}"/>
              </a:ext>
            </a:extLst>
          </p:cNvPr>
          <p:cNvSpPr txBox="1"/>
          <p:nvPr/>
        </p:nvSpPr>
        <p:spPr>
          <a:xfrm>
            <a:off x="4732030" y="434663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13A851-525D-FC46-B84A-CA9C2779BB6B}"/>
              </a:ext>
            </a:extLst>
          </p:cNvPr>
          <p:cNvSpPr txBox="1"/>
          <p:nvPr/>
        </p:nvSpPr>
        <p:spPr>
          <a:xfrm>
            <a:off x="7062834" y="536258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C34D2A8-0217-294D-B962-E54798F6BDCF}"/>
              </a:ext>
            </a:extLst>
          </p:cNvPr>
          <p:cNvCxnSpPr>
            <a:cxnSpLocks/>
          </p:cNvCxnSpPr>
          <p:nvPr/>
        </p:nvCxnSpPr>
        <p:spPr>
          <a:xfrm>
            <a:off x="5837384" y="3516167"/>
            <a:ext cx="3140361" cy="2039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18BEA85-37D8-EC41-AAFC-65041C722D70}"/>
              </a:ext>
            </a:extLst>
          </p:cNvPr>
          <p:cNvSpPr/>
          <p:nvPr/>
        </p:nvSpPr>
        <p:spPr>
          <a:xfrm>
            <a:off x="8977745" y="5412509"/>
            <a:ext cx="2208011" cy="267854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6F300-D58B-BE4D-A6C9-06BC01FEDC4E}"/>
              </a:ext>
            </a:extLst>
          </p:cNvPr>
          <p:cNvSpPr txBox="1"/>
          <p:nvPr/>
        </p:nvSpPr>
        <p:spPr>
          <a:xfrm>
            <a:off x="1311560" y="1737512"/>
            <a:ext cx="2842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Asynchronous tasks</a:t>
            </a:r>
          </a:p>
          <a:p>
            <a:r>
              <a:rPr lang="en-US" b="1" dirty="0">
                <a:solidFill>
                  <a:schemeClr val="accent2"/>
                </a:solidFill>
              </a:rPr>
              <a:t>One sided communications</a:t>
            </a:r>
          </a:p>
          <a:p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FAABB-6338-2A43-8BF6-BACEF5BF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Scientific computing needs parallel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9B3F6-4226-724A-B8EF-B899F3223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06D43-33AA-BE46-9C72-BCBC94372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591" y="2416036"/>
            <a:ext cx="3780018" cy="3432589"/>
          </a:xfrm>
          <a:prstGeom prst="rect">
            <a:avLst/>
          </a:prstGeom>
        </p:spPr>
      </p:pic>
      <p:pic>
        <p:nvPicPr>
          <p:cNvPr id="6" name="Picture 5" descr="A picture containing flying, plane, airplane, large&#10;&#10;Description automatically generated">
            <a:extLst>
              <a:ext uri="{FF2B5EF4-FFF2-40B4-BE49-F238E27FC236}">
                <a16:creationId xmlns:a16="http://schemas.microsoft.com/office/drawing/2014/main" id="{48443A17-8FA5-AB48-B5F5-AAE04951F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934" y="2761896"/>
            <a:ext cx="3705476" cy="2903849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F1009F-3B7E-044C-8587-0109CDD2CDF4}"/>
              </a:ext>
            </a:extLst>
          </p:cNvPr>
          <p:cNvSpPr txBox="1"/>
          <p:nvPr/>
        </p:nvSpPr>
        <p:spPr>
          <a:xfrm>
            <a:off x="838200" y="1823110"/>
            <a:ext cx="868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Even fast algorithms cannot solve problems with 100M+ unknowns...</a:t>
            </a:r>
          </a:p>
        </p:txBody>
      </p:sp>
    </p:spTree>
    <p:extLst>
      <p:ext uri="{BB962C8B-B14F-4D97-AF65-F5344CB8AC3E}">
        <p14:creationId xmlns:p14="http://schemas.microsoft.com/office/powerpoint/2010/main" val="267031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7CA6-BFC9-4A4E-8266-DD2668DC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“completion”?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54091-5125-564C-84E2-860BF0EF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40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351FCA-0A10-2543-8E63-13CB7FBCC9C2}"/>
              </a:ext>
            </a:extLst>
          </p:cNvPr>
          <p:cNvGrpSpPr/>
          <p:nvPr/>
        </p:nvGrpSpPr>
        <p:grpSpPr>
          <a:xfrm>
            <a:off x="416796" y="1797848"/>
            <a:ext cx="10768437" cy="3933254"/>
            <a:chOff x="416796" y="1797848"/>
            <a:chExt cx="10768437" cy="39332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D7E807-2FC0-A740-9FBD-595300A82765}"/>
                </a:ext>
              </a:extLst>
            </p:cNvPr>
            <p:cNvSpPr/>
            <p:nvPr/>
          </p:nvSpPr>
          <p:spPr>
            <a:xfrm>
              <a:off x="1311563" y="2366674"/>
              <a:ext cx="4230256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EF4BA5-9BF1-A947-BA03-8B1ED7A1D1E2}"/>
                </a:ext>
              </a:extLst>
            </p:cNvPr>
            <p:cNvSpPr/>
            <p:nvPr/>
          </p:nvSpPr>
          <p:spPr>
            <a:xfrm>
              <a:off x="1311563" y="3382240"/>
              <a:ext cx="5043055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AD6473-8DC6-AF4E-8BB1-2932C3E1A213}"/>
                </a:ext>
              </a:extLst>
            </p:cNvPr>
            <p:cNvSpPr/>
            <p:nvPr/>
          </p:nvSpPr>
          <p:spPr>
            <a:xfrm>
              <a:off x="1311562" y="4397806"/>
              <a:ext cx="3445166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F2FDE2-C20C-7448-A983-9ADD901E8AD4}"/>
                </a:ext>
              </a:extLst>
            </p:cNvPr>
            <p:cNvSpPr/>
            <p:nvPr/>
          </p:nvSpPr>
          <p:spPr>
            <a:xfrm>
              <a:off x="1311560" y="5412509"/>
              <a:ext cx="5781967" cy="26785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6C5FC4-09AC-3347-823B-0D8251289A07}"/>
                </a:ext>
              </a:extLst>
            </p:cNvPr>
            <p:cNvSpPr txBox="1"/>
            <p:nvPr/>
          </p:nvSpPr>
          <p:spPr>
            <a:xfrm>
              <a:off x="428347" y="2315935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C4A62D-22F5-BA4B-AA7E-097C1E967339}"/>
                </a:ext>
              </a:extLst>
            </p:cNvPr>
            <p:cNvSpPr txBox="1"/>
            <p:nvPr/>
          </p:nvSpPr>
          <p:spPr>
            <a:xfrm>
              <a:off x="428347" y="3331501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CE4F5F-FA04-7448-B0D1-32AAAC40A6E7}"/>
                </a:ext>
              </a:extLst>
            </p:cNvPr>
            <p:cNvSpPr txBox="1"/>
            <p:nvPr/>
          </p:nvSpPr>
          <p:spPr>
            <a:xfrm>
              <a:off x="416797" y="4347067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7FBFDA-3DB1-C64F-BE15-3E8A024E766B}"/>
                </a:ext>
              </a:extLst>
            </p:cNvPr>
            <p:cNvSpPr txBox="1"/>
            <p:nvPr/>
          </p:nvSpPr>
          <p:spPr>
            <a:xfrm>
              <a:off x="416796" y="5361770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5D3C8B6-2505-E345-B4BB-4B4F7590E270}"/>
                    </a:ext>
                  </a:extLst>
                </p:cNvPr>
                <p:cNvSpPr txBox="1"/>
                <p:nvPr/>
              </p:nvSpPr>
              <p:spPr>
                <a:xfrm>
                  <a:off x="5273963" y="1797848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5D3C8B6-2505-E345-B4BB-4B4F7590E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3963" y="1797848"/>
                  <a:ext cx="513539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2CD7DE-0EB9-6045-A6F7-D1DC2896B873}"/>
                    </a:ext>
                  </a:extLst>
                </p:cNvPr>
                <p:cNvSpPr txBox="1"/>
                <p:nvPr/>
              </p:nvSpPr>
              <p:spPr>
                <a:xfrm>
                  <a:off x="6096000" y="2846545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2CD7DE-0EB9-6045-A6F7-D1DC2896B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846545"/>
                  <a:ext cx="513539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3E7E21-ACEA-3746-9D9E-5E9089E9B3B0}"/>
                    </a:ext>
                  </a:extLst>
                </p:cNvPr>
                <p:cNvSpPr txBox="1"/>
                <p:nvPr/>
              </p:nvSpPr>
              <p:spPr>
                <a:xfrm>
                  <a:off x="4502727" y="3864415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3E7E21-ACEA-3746-9D9E-5E9089E9B3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2727" y="3864415"/>
                  <a:ext cx="513539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1B9B619-F5FF-A442-92B8-50FB659B08DD}"/>
                    </a:ext>
                  </a:extLst>
                </p:cNvPr>
                <p:cNvSpPr txBox="1"/>
                <p:nvPr/>
              </p:nvSpPr>
              <p:spPr>
                <a:xfrm>
                  <a:off x="6853382" y="4915780"/>
                  <a:ext cx="513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1B9B619-F5FF-A442-92B8-50FB659B0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382" y="4915780"/>
                  <a:ext cx="513539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379DA3-B5C5-4445-B05C-0A7D3D99A138}"/>
                </a:ext>
              </a:extLst>
            </p:cNvPr>
            <p:cNvSpPr/>
            <p:nvPr/>
          </p:nvSpPr>
          <p:spPr>
            <a:xfrm>
              <a:off x="5541819" y="2366674"/>
              <a:ext cx="5643414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D2F557-0641-7A4E-A642-9E286B7F5686}"/>
                </a:ext>
              </a:extLst>
            </p:cNvPr>
            <p:cNvSpPr/>
            <p:nvPr/>
          </p:nvSpPr>
          <p:spPr>
            <a:xfrm>
              <a:off x="6354617" y="3382240"/>
              <a:ext cx="4830615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50AC74-EBCA-5444-B056-BB797AF0B3E8}"/>
                </a:ext>
              </a:extLst>
            </p:cNvPr>
            <p:cNvSpPr/>
            <p:nvPr/>
          </p:nvSpPr>
          <p:spPr>
            <a:xfrm>
              <a:off x="4756728" y="4397806"/>
              <a:ext cx="6428504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A1A067-138C-FB40-9A3C-DAB57C42EB05}"/>
                </a:ext>
              </a:extLst>
            </p:cNvPr>
            <p:cNvSpPr/>
            <p:nvPr/>
          </p:nvSpPr>
          <p:spPr>
            <a:xfrm>
              <a:off x="7093526" y="5412509"/>
              <a:ext cx="4091705" cy="267854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FF7E3B-02EF-DB4E-AE91-10D4911B3CE0}"/>
              </a:ext>
            </a:extLst>
          </p:cNvPr>
          <p:cNvCxnSpPr/>
          <p:nvPr/>
        </p:nvCxnSpPr>
        <p:spPr>
          <a:xfrm>
            <a:off x="3999345" y="2503055"/>
            <a:ext cx="503382" cy="10437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EAD33E-9A6E-2147-9FAF-CE1A53582F4F}"/>
              </a:ext>
            </a:extLst>
          </p:cNvPr>
          <p:cNvCxnSpPr>
            <a:cxnSpLocks/>
          </p:cNvCxnSpPr>
          <p:nvPr/>
        </p:nvCxnSpPr>
        <p:spPr>
          <a:xfrm>
            <a:off x="4331861" y="4502727"/>
            <a:ext cx="2230573" cy="10437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C13E3C-E9B2-2E47-A20A-73D7E463FB7D}"/>
              </a:ext>
            </a:extLst>
          </p:cNvPr>
          <p:cNvCxnSpPr>
            <a:cxnSpLocks/>
          </p:cNvCxnSpPr>
          <p:nvPr/>
        </p:nvCxnSpPr>
        <p:spPr>
          <a:xfrm flipV="1">
            <a:off x="2890982" y="2511498"/>
            <a:ext cx="856664" cy="3034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01F13-4EF5-8043-A7A9-1403B918AEA9}"/>
              </a:ext>
            </a:extLst>
          </p:cNvPr>
          <p:cNvSpPr txBox="1"/>
          <p:nvPr/>
        </p:nvSpPr>
        <p:spPr>
          <a:xfrm>
            <a:off x="5500965" y="231593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001EA2-CC1F-A341-A2DD-826D4EE6B143}"/>
              </a:ext>
            </a:extLst>
          </p:cNvPr>
          <p:cNvSpPr txBox="1"/>
          <p:nvPr/>
        </p:nvSpPr>
        <p:spPr>
          <a:xfrm>
            <a:off x="6321855" y="333150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13CF7B-7AED-9646-87B4-0B14A6928474}"/>
              </a:ext>
            </a:extLst>
          </p:cNvPr>
          <p:cNvSpPr txBox="1"/>
          <p:nvPr/>
        </p:nvSpPr>
        <p:spPr>
          <a:xfrm>
            <a:off x="4732030" y="434663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13A851-525D-FC46-B84A-CA9C2779BB6B}"/>
              </a:ext>
            </a:extLst>
          </p:cNvPr>
          <p:cNvSpPr txBox="1"/>
          <p:nvPr/>
        </p:nvSpPr>
        <p:spPr>
          <a:xfrm>
            <a:off x="7062834" y="536258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A1F066-E15A-914F-AF3B-E4AAD81D643D}"/>
              </a:ext>
            </a:extLst>
          </p:cNvPr>
          <p:cNvGrpSpPr/>
          <p:nvPr/>
        </p:nvGrpSpPr>
        <p:grpSpPr>
          <a:xfrm>
            <a:off x="5837384" y="3516167"/>
            <a:ext cx="3140361" cy="2039137"/>
            <a:chOff x="5837384" y="3516167"/>
            <a:chExt cx="3140361" cy="2039137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C34D2A8-0217-294D-B962-E54798F6BDCF}"/>
                </a:ext>
              </a:extLst>
            </p:cNvPr>
            <p:cNvCxnSpPr>
              <a:cxnSpLocks/>
            </p:cNvCxnSpPr>
            <p:nvPr/>
          </p:nvCxnSpPr>
          <p:spPr>
            <a:xfrm>
              <a:off x="5837384" y="3516167"/>
              <a:ext cx="3140361" cy="20391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A33A2C2F-21EF-F542-82B6-0DB3D3E025ED}"/>
                </a:ext>
              </a:extLst>
            </p:cNvPr>
            <p:cNvSpPr/>
            <p:nvPr/>
          </p:nvSpPr>
          <p:spPr>
            <a:xfrm rot="18834962">
              <a:off x="7093420" y="4230222"/>
              <a:ext cx="678045" cy="678045"/>
            </a:xfrm>
            <a:prstGeom prst="plus">
              <a:avLst>
                <a:gd name="adj" fmla="val 35275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F418D2-CB8F-0741-AD91-167E666B3989}"/>
                  </a:ext>
                </a:extLst>
              </p:cNvPr>
              <p:cNvSpPr txBox="1"/>
              <p:nvPr/>
            </p:nvSpPr>
            <p:spPr>
              <a:xfrm>
                <a:off x="1993146" y="5824246"/>
                <a:ext cx="7514621" cy="83099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Tx/>
                  <a:buChar char="-"/>
                </a:pPr>
                <a:r>
                  <a:rPr lang="en-US" sz="2400" dirty="0"/>
                  <a:t>Ranks are idle (no user tasks)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/>
                  <a:t>All messages sent before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400" dirty="0"/>
                  <a:t> are received before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F418D2-CB8F-0741-AD91-167E666B3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146" y="5824246"/>
                <a:ext cx="7514621" cy="830997"/>
              </a:xfrm>
              <a:prstGeom prst="rect">
                <a:avLst/>
              </a:prstGeom>
              <a:blipFill>
                <a:blip r:embed="rId6"/>
                <a:stretch>
                  <a:fillRect l="-1007" t="-2857" b="-11429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3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83F6-FDD4-1344-86A2-CBBB140E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completion is done in two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5B5C-58DF-2A40-889B-61CA36D5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41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D01D52-678C-504E-BA85-6DCA0955003E}"/>
              </a:ext>
            </a:extLst>
          </p:cNvPr>
          <p:cNvGrpSpPr/>
          <p:nvPr/>
        </p:nvGrpSpPr>
        <p:grpSpPr>
          <a:xfrm>
            <a:off x="416796" y="1854270"/>
            <a:ext cx="10463640" cy="3876832"/>
            <a:chOff x="416796" y="1854270"/>
            <a:chExt cx="10463640" cy="3876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FC06A17-3B06-BA4C-8008-DE7FC4A347E2}"/>
                </a:ext>
              </a:extLst>
            </p:cNvPr>
            <p:cNvGrpSpPr/>
            <p:nvPr/>
          </p:nvGrpSpPr>
          <p:grpSpPr>
            <a:xfrm>
              <a:off x="416796" y="1854270"/>
              <a:ext cx="9733967" cy="3876832"/>
              <a:chOff x="416796" y="1854270"/>
              <a:chExt cx="9733967" cy="387683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C44351-A3AB-9D46-9200-63683C15918E}"/>
                  </a:ext>
                </a:extLst>
              </p:cNvPr>
              <p:cNvSpPr/>
              <p:nvPr/>
            </p:nvSpPr>
            <p:spPr>
              <a:xfrm>
                <a:off x="1311563" y="2366674"/>
                <a:ext cx="1200728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C66D313-E6F4-EA4C-874C-EFE200B97D30}"/>
                  </a:ext>
                </a:extLst>
              </p:cNvPr>
              <p:cNvSpPr/>
              <p:nvPr/>
            </p:nvSpPr>
            <p:spPr>
              <a:xfrm>
                <a:off x="1311563" y="3382240"/>
                <a:ext cx="932873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0CB06B-72AE-8949-97EC-260813EBA11C}"/>
                  </a:ext>
                </a:extLst>
              </p:cNvPr>
              <p:cNvSpPr/>
              <p:nvPr/>
            </p:nvSpPr>
            <p:spPr>
              <a:xfrm>
                <a:off x="1311562" y="4397806"/>
                <a:ext cx="1505529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DDF311-F0C9-A04A-AA07-B48B52956FFC}"/>
                  </a:ext>
                </a:extLst>
              </p:cNvPr>
              <p:cNvSpPr/>
              <p:nvPr/>
            </p:nvSpPr>
            <p:spPr>
              <a:xfrm>
                <a:off x="1311561" y="5412509"/>
                <a:ext cx="1884222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2C39DD-25F2-7846-8CE4-A90DCDAB1C41}"/>
                  </a:ext>
                </a:extLst>
              </p:cNvPr>
              <p:cNvSpPr txBox="1"/>
              <p:nvPr/>
            </p:nvSpPr>
            <p:spPr>
              <a:xfrm>
                <a:off x="428347" y="2315935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CD35A9-67B1-9F4F-835F-C6C29D81BCBF}"/>
                  </a:ext>
                </a:extLst>
              </p:cNvPr>
              <p:cNvSpPr txBox="1"/>
              <p:nvPr/>
            </p:nvSpPr>
            <p:spPr>
              <a:xfrm>
                <a:off x="428347" y="3331501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0D2386-0DA9-0F45-AC67-CB6175FBECC6}"/>
                  </a:ext>
                </a:extLst>
              </p:cNvPr>
              <p:cNvSpPr txBox="1"/>
              <p:nvPr/>
            </p:nvSpPr>
            <p:spPr>
              <a:xfrm>
                <a:off x="416797" y="4347067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709BB5-8927-E645-863A-5337FB2BC3A9}"/>
                  </a:ext>
                </a:extLst>
              </p:cNvPr>
              <p:cNvSpPr txBox="1"/>
              <p:nvPr/>
            </p:nvSpPr>
            <p:spPr>
              <a:xfrm>
                <a:off x="416796" y="5361770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FFE886B-F657-764A-BC17-4355346B38C3}"/>
                      </a:ext>
                    </a:extLst>
                  </p:cNvPr>
                  <p:cNvSpPr txBox="1"/>
                  <p:nvPr/>
                </p:nvSpPr>
                <p:spPr>
                  <a:xfrm>
                    <a:off x="2244436" y="1854270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FFE886B-F657-764A-BC17-4355346B38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4436" y="1854270"/>
                    <a:ext cx="568938" cy="46166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BB06059-DB9E-5645-BBA7-F2A73012ED2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3359" y="2894370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BB06059-DB9E-5645-BBA7-F2A73012ED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3359" y="2894370"/>
                    <a:ext cx="568938" cy="4616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C87AC7B-2F70-C84B-AF96-D733B36E2BED}"/>
                      </a:ext>
                    </a:extLst>
                  </p:cNvPr>
                  <p:cNvSpPr txBox="1"/>
                  <p:nvPr/>
                </p:nvSpPr>
                <p:spPr>
                  <a:xfrm>
                    <a:off x="2572297" y="3907131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C87AC7B-2F70-C84B-AF96-D733B36E2B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2297" y="3907131"/>
                    <a:ext cx="568938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355A1E1-4DBF-E547-B291-69D2B9077410}"/>
                      </a:ext>
                    </a:extLst>
                  </p:cNvPr>
                  <p:cNvSpPr txBox="1"/>
                  <p:nvPr/>
                </p:nvSpPr>
                <p:spPr>
                  <a:xfrm>
                    <a:off x="2934639" y="4900105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355A1E1-4DBF-E547-B291-69D2B90774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4639" y="4900105"/>
                    <a:ext cx="568938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E3F6A9-0105-0341-A59B-B87BA8A033EF}"/>
                  </a:ext>
                </a:extLst>
              </p:cNvPr>
              <p:cNvSpPr/>
              <p:nvPr/>
            </p:nvSpPr>
            <p:spPr>
              <a:xfrm>
                <a:off x="2512292" y="2366674"/>
                <a:ext cx="6567054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CD8335-0422-8245-BA2A-5EFCE4CC6491}"/>
                  </a:ext>
                </a:extLst>
              </p:cNvPr>
              <p:cNvSpPr/>
              <p:nvPr/>
            </p:nvSpPr>
            <p:spPr>
              <a:xfrm>
                <a:off x="2244436" y="3382240"/>
                <a:ext cx="7906327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1FBDF0A-D5D6-1F4E-8526-95C5B08463E7}"/>
                  </a:ext>
                </a:extLst>
              </p:cNvPr>
              <p:cNvSpPr/>
              <p:nvPr/>
            </p:nvSpPr>
            <p:spPr>
              <a:xfrm>
                <a:off x="2817092" y="4397806"/>
                <a:ext cx="6936508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6BDAF5-4C3C-9749-802C-EA0B8CB44D68}"/>
                  </a:ext>
                </a:extLst>
              </p:cNvPr>
              <p:cNvSpPr/>
              <p:nvPr/>
            </p:nvSpPr>
            <p:spPr>
              <a:xfrm>
                <a:off x="3195784" y="5412509"/>
                <a:ext cx="6308434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0B510E5-46B6-A24B-8272-376A48B6D170}"/>
                </a:ext>
              </a:extLst>
            </p:cNvPr>
            <p:cNvSpPr/>
            <p:nvPr/>
          </p:nvSpPr>
          <p:spPr>
            <a:xfrm>
              <a:off x="9079343" y="2366674"/>
              <a:ext cx="1801093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FC88CD-735D-CA45-85C9-6A9857BF2C90}"/>
                </a:ext>
              </a:extLst>
            </p:cNvPr>
            <p:cNvSpPr/>
            <p:nvPr/>
          </p:nvSpPr>
          <p:spPr>
            <a:xfrm>
              <a:off x="10150763" y="3382240"/>
              <a:ext cx="729672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5CCDC6-2FDD-DC46-84D4-965BBAD84BDB}"/>
                </a:ext>
              </a:extLst>
            </p:cNvPr>
            <p:cNvSpPr/>
            <p:nvPr/>
          </p:nvSpPr>
          <p:spPr>
            <a:xfrm>
              <a:off x="9753599" y="4397806"/>
              <a:ext cx="1126835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8D9FAD-EAD7-3145-9B5D-B33E8F95826A}"/>
                </a:ext>
              </a:extLst>
            </p:cNvPr>
            <p:cNvSpPr/>
            <p:nvPr/>
          </p:nvSpPr>
          <p:spPr>
            <a:xfrm>
              <a:off x="9504218" y="5412509"/>
              <a:ext cx="1376215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7DA4E0-D6B4-0C4D-BA9E-3D8269F54495}"/>
              </a:ext>
            </a:extLst>
          </p:cNvPr>
          <p:cNvSpPr txBox="1"/>
          <p:nvPr/>
        </p:nvSpPr>
        <p:spPr>
          <a:xfrm>
            <a:off x="2473392" y="231593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B3D9A7-83F6-A842-9728-9DB52E49B72C}"/>
              </a:ext>
            </a:extLst>
          </p:cNvPr>
          <p:cNvSpPr txBox="1"/>
          <p:nvPr/>
        </p:nvSpPr>
        <p:spPr>
          <a:xfrm>
            <a:off x="2214773" y="333150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E83B39-1A99-4F49-82D6-39CC90FE9BF9}"/>
              </a:ext>
            </a:extLst>
          </p:cNvPr>
          <p:cNvSpPr txBox="1"/>
          <p:nvPr/>
        </p:nvSpPr>
        <p:spPr>
          <a:xfrm>
            <a:off x="2770910" y="434620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9D59C2-ADDB-AD47-B4F1-0D45FA897F0E}"/>
              </a:ext>
            </a:extLst>
          </p:cNvPr>
          <p:cNvSpPr txBox="1"/>
          <p:nvPr/>
        </p:nvSpPr>
        <p:spPr>
          <a:xfrm>
            <a:off x="3150661" y="536177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9F5777-5D55-5343-B563-BECB371959F1}"/>
                  </a:ext>
                </a:extLst>
              </p:cNvPr>
              <p:cNvSpPr txBox="1"/>
              <p:nvPr/>
            </p:nvSpPr>
            <p:spPr>
              <a:xfrm>
                <a:off x="6095999" y="1878804"/>
                <a:ext cx="5689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9F5777-5D55-5343-B563-BECB37195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1878804"/>
                <a:ext cx="568938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175135-27CC-1540-A0DE-B0661C405257}"/>
                  </a:ext>
                </a:extLst>
              </p:cNvPr>
              <p:cNvSpPr txBox="1"/>
              <p:nvPr/>
            </p:nvSpPr>
            <p:spPr>
              <a:xfrm>
                <a:off x="5527062" y="4900104"/>
                <a:ext cx="5689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175135-27CC-1540-A0DE-B0661C405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062" y="4900104"/>
                <a:ext cx="568937" cy="461665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5FD0A2-D07E-5C47-8A00-F84A12D69DC2}"/>
                  </a:ext>
                </a:extLst>
              </p:cNvPr>
              <p:cNvSpPr txBox="1"/>
              <p:nvPr/>
            </p:nvSpPr>
            <p:spPr>
              <a:xfrm>
                <a:off x="5781064" y="3935278"/>
                <a:ext cx="5689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5FD0A2-D07E-5C47-8A00-F84A12D69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64" y="3935278"/>
                <a:ext cx="568937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9E9E1F-0588-284A-92CB-ED08C0942A0B}"/>
                  </a:ext>
                </a:extLst>
              </p:cNvPr>
              <p:cNvSpPr txBox="1"/>
              <p:nvPr/>
            </p:nvSpPr>
            <p:spPr>
              <a:xfrm>
                <a:off x="5911348" y="2906070"/>
                <a:ext cx="5689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9E9E1F-0588-284A-92CB-ED08C0942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348" y="2906070"/>
                <a:ext cx="568937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B9B923-8AAF-B34D-AC58-9A2A2C9734C3}"/>
                  </a:ext>
                </a:extLst>
              </p:cNvPr>
              <p:cNvSpPr txBox="1"/>
              <p:nvPr/>
            </p:nvSpPr>
            <p:spPr>
              <a:xfrm>
                <a:off x="4272168" y="1890504"/>
                <a:ext cx="3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B9B923-8AAF-B34D-AC58-9A2A2C973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168" y="1890504"/>
                <a:ext cx="38292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CD4243-F020-9C42-B507-A6D7AE2359A4}"/>
                  </a:ext>
                </a:extLst>
              </p:cNvPr>
              <p:cNvSpPr txBox="1"/>
              <p:nvPr/>
            </p:nvSpPr>
            <p:spPr>
              <a:xfrm>
                <a:off x="7625440" y="1925996"/>
                <a:ext cx="3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CD4243-F020-9C42-B507-A6D7AE235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440" y="1925996"/>
                <a:ext cx="382925" cy="461665"/>
              </a:xfrm>
              <a:prstGeom prst="rect">
                <a:avLst/>
              </a:prstGeom>
              <a:blipFill>
                <a:blip r:embed="rId11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835C209-7FB7-814E-9B2C-37B9BB4C9729}"/>
              </a:ext>
            </a:extLst>
          </p:cNvPr>
          <p:cNvGrpSpPr/>
          <p:nvPr/>
        </p:nvGrpSpPr>
        <p:grpSpPr>
          <a:xfrm>
            <a:off x="1931417" y="2495983"/>
            <a:ext cx="2562762" cy="3970832"/>
            <a:chOff x="1931417" y="2495983"/>
            <a:chExt cx="2562762" cy="397083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A69A531-5222-D043-98B2-30684E4D1A86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2809808" y="2495983"/>
              <a:ext cx="1304992" cy="10201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0A55D24-C7E7-A04C-972D-57377D44BBAE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3365945" y="2495983"/>
              <a:ext cx="379751" cy="20348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42BCE75-CF38-EA48-888E-9058729BE4E2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V="1">
              <a:off x="3745696" y="2495983"/>
              <a:ext cx="748483" cy="30504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2D62EA5-D30C-D24F-9C1B-45242DAB157E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3068427" y="2500601"/>
              <a:ext cx="4351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720CEAF-B681-064C-B9C5-9834C0BBEC06}"/>
                </a:ext>
              </a:extLst>
            </p:cNvPr>
            <p:cNvSpPr txBox="1"/>
            <p:nvPr/>
          </p:nvSpPr>
          <p:spPr>
            <a:xfrm>
              <a:off x="1931417" y="5820484"/>
              <a:ext cx="24384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When change...</a:t>
              </a:r>
            </a:p>
            <a:p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    COUNT=(</a:t>
              </a:r>
              <a:r>
                <a:rPr lang="en-US" dirty="0" err="1">
                  <a:latin typeface="Monaco" pitchFamily="2" charset="77"/>
                  <a:cs typeface="Courier New" panose="02070309020205020404" pitchFamily="49" charset="0"/>
                </a:rPr>
                <a:t>s</a:t>
              </a:r>
              <a:r>
                <a:rPr lang="en-US" baseline="-25000" dirty="0" err="1">
                  <a:latin typeface="Monaco" pitchFamily="2" charset="77"/>
                  <a:cs typeface="Courier New" panose="02070309020205020404" pitchFamily="49" charset="0"/>
                </a:rPr>
                <a:t>r</a:t>
              </a:r>
              <a:r>
                <a:rPr lang="en-US" dirty="0" err="1">
                  <a:latin typeface="Monaco" pitchFamily="2" charset="77"/>
                  <a:cs typeface="Courier New" panose="02070309020205020404" pitchFamily="49" charset="0"/>
                </a:rPr>
                <a:t>,r</a:t>
              </a:r>
              <a:r>
                <a:rPr lang="en-US" baseline="-25000" dirty="0" err="1">
                  <a:latin typeface="Monaco" pitchFamily="2" charset="77"/>
                  <a:cs typeface="Courier New" panose="02070309020205020404" pitchFamily="49" charset="0"/>
                </a:rPr>
                <a:t>r</a:t>
              </a:r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94DE4FC-5FB1-454B-B0F9-F5061C1B8322}"/>
              </a:ext>
            </a:extLst>
          </p:cNvPr>
          <p:cNvGrpSpPr/>
          <p:nvPr/>
        </p:nvGrpSpPr>
        <p:grpSpPr>
          <a:xfrm>
            <a:off x="4566037" y="2500601"/>
            <a:ext cx="1629779" cy="4263798"/>
            <a:chOff x="4566037" y="2500601"/>
            <a:chExt cx="1629779" cy="426379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ACA1A99-B368-5743-9EF9-69F784104F60}"/>
                </a:ext>
              </a:extLst>
            </p:cNvPr>
            <p:cNvCxnSpPr>
              <a:cxnSpLocks/>
            </p:cNvCxnSpPr>
            <p:nvPr/>
          </p:nvCxnSpPr>
          <p:spPr>
            <a:xfrm>
              <a:off x="4583647" y="2500601"/>
              <a:ext cx="16121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1EE50C4-1A13-4E4A-8E7D-AC1FBE3F44DA}"/>
                </a:ext>
              </a:extLst>
            </p:cNvPr>
            <p:cNvCxnSpPr>
              <a:cxnSpLocks/>
            </p:cNvCxnSpPr>
            <p:nvPr/>
          </p:nvCxnSpPr>
          <p:spPr>
            <a:xfrm>
              <a:off x="4583647" y="2500601"/>
              <a:ext cx="1481885" cy="10151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8AA304A-4DF1-EA45-B4EB-1C33C63604B3}"/>
                </a:ext>
              </a:extLst>
            </p:cNvPr>
            <p:cNvCxnSpPr>
              <a:cxnSpLocks/>
            </p:cNvCxnSpPr>
            <p:nvPr/>
          </p:nvCxnSpPr>
          <p:spPr>
            <a:xfrm>
              <a:off x="4566038" y="2500601"/>
              <a:ext cx="1400653" cy="20529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AFF5B45-AFC1-384F-8679-F6DB4A2B5803}"/>
                </a:ext>
              </a:extLst>
            </p:cNvPr>
            <p:cNvCxnSpPr>
              <a:cxnSpLocks/>
            </p:cNvCxnSpPr>
            <p:nvPr/>
          </p:nvCxnSpPr>
          <p:spPr>
            <a:xfrm>
              <a:off x="4566037" y="2526402"/>
              <a:ext cx="1086618" cy="30431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97C38E-57A5-4A45-948A-9A31C6CA7353}"/>
                </a:ext>
              </a:extLst>
            </p:cNvPr>
            <p:cNvSpPr txBox="1"/>
            <p:nvPr/>
          </p:nvSpPr>
          <p:spPr>
            <a:xfrm>
              <a:off x="4761674" y="5841069"/>
              <a:ext cx="11496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STILL</a:t>
              </a:r>
            </a:p>
            <a:p>
              <a:pPr algn="ctr"/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SAME</a:t>
              </a:r>
            </a:p>
            <a:p>
              <a:pPr algn="ctr"/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COUNTS?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439A881-F34E-244E-BB1C-FFBDF29A230F}"/>
              </a:ext>
            </a:extLst>
          </p:cNvPr>
          <p:cNvGrpSpPr/>
          <p:nvPr/>
        </p:nvGrpSpPr>
        <p:grpSpPr>
          <a:xfrm>
            <a:off x="5921792" y="2495983"/>
            <a:ext cx="1889519" cy="3693833"/>
            <a:chOff x="5921792" y="2495983"/>
            <a:chExt cx="1889519" cy="3693833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9083ACA-0138-4E42-A20B-6F94C7C79C44}"/>
                </a:ext>
              </a:extLst>
            </p:cNvPr>
            <p:cNvCxnSpPr>
              <a:cxnSpLocks/>
            </p:cNvCxnSpPr>
            <p:nvPr/>
          </p:nvCxnSpPr>
          <p:spPr>
            <a:xfrm>
              <a:off x="6278520" y="2495983"/>
              <a:ext cx="3864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D1B58B1-4D36-4142-9537-A68998FA8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0001" y="2509736"/>
              <a:ext cx="1461310" cy="9982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6FB1BA6-BF7B-1844-9024-C5DF7F1B1C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6470" y="2516970"/>
              <a:ext cx="1208890" cy="20091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86FD1EF8-A7D2-034D-91DF-CFC732FCB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792" y="2495983"/>
              <a:ext cx="1091851" cy="30504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AFED49A-3331-D34B-AE00-5FE9E9312129}"/>
                </a:ext>
              </a:extLst>
            </p:cNvPr>
            <p:cNvSpPr txBox="1"/>
            <p:nvPr/>
          </p:nvSpPr>
          <p:spPr>
            <a:xfrm>
              <a:off x="6440166" y="5820484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YES/NO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D282FC1-B739-0648-97AE-9A74789A66B0}"/>
              </a:ext>
            </a:extLst>
          </p:cNvPr>
          <p:cNvGrpSpPr/>
          <p:nvPr/>
        </p:nvGrpSpPr>
        <p:grpSpPr>
          <a:xfrm>
            <a:off x="7910812" y="2495983"/>
            <a:ext cx="2239951" cy="3698484"/>
            <a:chOff x="7910812" y="2495983"/>
            <a:chExt cx="2239951" cy="3698484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D2B639EE-F1E9-E847-9C95-12A6A86F38AE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7910812" y="2500601"/>
              <a:ext cx="116853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0F61D313-E33E-9F42-AFC7-F3193457C226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>
              <a:off x="7943824" y="2495983"/>
              <a:ext cx="2206939" cy="10201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DA0FC54-6AAE-0B43-9D4A-7619244E1DA7}"/>
                </a:ext>
              </a:extLst>
            </p:cNvPr>
            <p:cNvCxnSpPr>
              <a:cxnSpLocks/>
              <a:endCxn id="21" idx="3"/>
            </p:cNvCxnSpPr>
            <p:nvPr/>
          </p:nvCxnSpPr>
          <p:spPr>
            <a:xfrm>
              <a:off x="7929433" y="2516970"/>
              <a:ext cx="1824167" cy="20147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C6739099-D013-4744-A39A-8435523D3430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>
              <a:off x="7910812" y="2495983"/>
              <a:ext cx="1593406" cy="30504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06943EA-1D2E-3245-B764-83BD2249274F}"/>
                </a:ext>
              </a:extLst>
            </p:cNvPr>
            <p:cNvSpPr txBox="1"/>
            <p:nvPr/>
          </p:nvSpPr>
          <p:spPr>
            <a:xfrm>
              <a:off x="8335703" y="582513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Monaco" pitchFamily="2" charset="77"/>
                  <a:cs typeface="Courier New" panose="02070309020205020404" pitchFamily="49" charset="0"/>
                </a:rPr>
                <a:t>SHUTDOWN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F83CB91-F86D-8645-8802-17615E3F5E34}"/>
                  </a:ext>
                </a:extLst>
              </p:cNvPr>
              <p:cNvSpPr txBox="1"/>
              <p:nvPr/>
            </p:nvSpPr>
            <p:spPr>
              <a:xfrm>
                <a:off x="3545688" y="1432005"/>
                <a:ext cx="1759456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F83CB91-F86D-8645-8802-17615E3F5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688" y="1432005"/>
                <a:ext cx="1759456" cy="392993"/>
              </a:xfrm>
              <a:prstGeom prst="rect">
                <a:avLst/>
              </a:prstGeom>
              <a:blipFill>
                <a:blip r:embed="rId12"/>
                <a:stretch>
                  <a:fillRect l="-7914" t="-96875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7170B1ED-37BE-3145-B727-F8AEDD11DC53}"/>
              </a:ext>
            </a:extLst>
          </p:cNvPr>
          <p:cNvSpPr txBox="1"/>
          <p:nvPr/>
        </p:nvSpPr>
        <p:spPr>
          <a:xfrm>
            <a:off x="7335360" y="1479515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all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2249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83F6-FDD4-1344-86A2-CBBB140E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 AM can cross the “envelope” ⇒ Idle forever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5B5C-58DF-2A40-889B-61CA36D5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D01D52-678C-504E-BA85-6DCA0955003E}"/>
              </a:ext>
            </a:extLst>
          </p:cNvPr>
          <p:cNvGrpSpPr/>
          <p:nvPr/>
        </p:nvGrpSpPr>
        <p:grpSpPr>
          <a:xfrm>
            <a:off x="416796" y="1854270"/>
            <a:ext cx="10463640" cy="3876832"/>
            <a:chOff x="416796" y="1854270"/>
            <a:chExt cx="10463640" cy="3876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FC06A17-3B06-BA4C-8008-DE7FC4A347E2}"/>
                </a:ext>
              </a:extLst>
            </p:cNvPr>
            <p:cNvGrpSpPr/>
            <p:nvPr/>
          </p:nvGrpSpPr>
          <p:grpSpPr>
            <a:xfrm>
              <a:off x="416796" y="1854270"/>
              <a:ext cx="9733967" cy="3876832"/>
              <a:chOff x="416796" y="1854270"/>
              <a:chExt cx="9733967" cy="387683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C44351-A3AB-9D46-9200-63683C15918E}"/>
                  </a:ext>
                </a:extLst>
              </p:cNvPr>
              <p:cNvSpPr/>
              <p:nvPr/>
            </p:nvSpPr>
            <p:spPr>
              <a:xfrm>
                <a:off x="1311563" y="2366674"/>
                <a:ext cx="1200728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C66D313-E6F4-EA4C-874C-EFE200B97D30}"/>
                  </a:ext>
                </a:extLst>
              </p:cNvPr>
              <p:cNvSpPr/>
              <p:nvPr/>
            </p:nvSpPr>
            <p:spPr>
              <a:xfrm>
                <a:off x="1311563" y="3382240"/>
                <a:ext cx="932873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0CB06B-72AE-8949-97EC-260813EBA11C}"/>
                  </a:ext>
                </a:extLst>
              </p:cNvPr>
              <p:cNvSpPr/>
              <p:nvPr/>
            </p:nvSpPr>
            <p:spPr>
              <a:xfrm>
                <a:off x="1311562" y="4397806"/>
                <a:ext cx="1505529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DDF311-F0C9-A04A-AA07-B48B52956FFC}"/>
                  </a:ext>
                </a:extLst>
              </p:cNvPr>
              <p:cNvSpPr/>
              <p:nvPr/>
            </p:nvSpPr>
            <p:spPr>
              <a:xfrm>
                <a:off x="1311561" y="5412509"/>
                <a:ext cx="1884222" cy="26785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2C39DD-25F2-7846-8CE4-A90DCDAB1C41}"/>
                  </a:ext>
                </a:extLst>
              </p:cNvPr>
              <p:cNvSpPr txBox="1"/>
              <p:nvPr/>
            </p:nvSpPr>
            <p:spPr>
              <a:xfrm>
                <a:off x="428347" y="2315935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CD35A9-67B1-9F4F-835F-C6C29D81BCBF}"/>
                  </a:ext>
                </a:extLst>
              </p:cNvPr>
              <p:cNvSpPr txBox="1"/>
              <p:nvPr/>
            </p:nvSpPr>
            <p:spPr>
              <a:xfrm>
                <a:off x="428347" y="3331501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0D2386-0DA9-0F45-AC67-CB6175FBECC6}"/>
                  </a:ext>
                </a:extLst>
              </p:cNvPr>
              <p:cNvSpPr txBox="1"/>
              <p:nvPr/>
            </p:nvSpPr>
            <p:spPr>
              <a:xfrm>
                <a:off x="416797" y="4347067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709BB5-8927-E645-863A-5337FB2BC3A9}"/>
                  </a:ext>
                </a:extLst>
              </p:cNvPr>
              <p:cNvSpPr txBox="1"/>
              <p:nvPr/>
            </p:nvSpPr>
            <p:spPr>
              <a:xfrm>
                <a:off x="416796" y="5361770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Rank 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FFE886B-F657-764A-BC17-4355346B38C3}"/>
                      </a:ext>
                    </a:extLst>
                  </p:cNvPr>
                  <p:cNvSpPr txBox="1"/>
                  <p:nvPr/>
                </p:nvSpPr>
                <p:spPr>
                  <a:xfrm>
                    <a:off x="2244436" y="1854270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FFE886B-F657-764A-BC17-4355346B38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4436" y="1854270"/>
                    <a:ext cx="568938" cy="4616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BB06059-DB9E-5645-BBA7-F2A73012ED2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3359" y="2894370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BB06059-DB9E-5645-BBA7-F2A73012ED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3359" y="2894370"/>
                    <a:ext cx="568938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C87AC7B-2F70-C84B-AF96-D733B36E2BED}"/>
                      </a:ext>
                    </a:extLst>
                  </p:cNvPr>
                  <p:cNvSpPr txBox="1"/>
                  <p:nvPr/>
                </p:nvSpPr>
                <p:spPr>
                  <a:xfrm>
                    <a:off x="2572297" y="3907131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C87AC7B-2F70-C84B-AF96-D733B36E2B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2297" y="3907131"/>
                    <a:ext cx="568938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355A1E1-4DBF-E547-B291-69D2B9077410}"/>
                      </a:ext>
                    </a:extLst>
                  </p:cNvPr>
                  <p:cNvSpPr txBox="1"/>
                  <p:nvPr/>
                </p:nvSpPr>
                <p:spPr>
                  <a:xfrm>
                    <a:off x="2934639" y="4900105"/>
                    <a:ext cx="56893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355A1E1-4DBF-E547-B291-69D2B90774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4639" y="4900105"/>
                    <a:ext cx="568938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E3F6A9-0105-0341-A59B-B87BA8A033EF}"/>
                  </a:ext>
                </a:extLst>
              </p:cNvPr>
              <p:cNvSpPr/>
              <p:nvPr/>
            </p:nvSpPr>
            <p:spPr>
              <a:xfrm>
                <a:off x="2512292" y="2366674"/>
                <a:ext cx="6567054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CD8335-0422-8245-BA2A-5EFCE4CC6491}"/>
                  </a:ext>
                </a:extLst>
              </p:cNvPr>
              <p:cNvSpPr/>
              <p:nvPr/>
            </p:nvSpPr>
            <p:spPr>
              <a:xfrm>
                <a:off x="2244436" y="3382240"/>
                <a:ext cx="7906327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1FBDF0A-D5D6-1F4E-8526-95C5B08463E7}"/>
                  </a:ext>
                </a:extLst>
              </p:cNvPr>
              <p:cNvSpPr/>
              <p:nvPr/>
            </p:nvSpPr>
            <p:spPr>
              <a:xfrm>
                <a:off x="2817092" y="4397806"/>
                <a:ext cx="6936508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6BDAF5-4C3C-9749-802C-EA0B8CB44D68}"/>
                  </a:ext>
                </a:extLst>
              </p:cNvPr>
              <p:cNvSpPr/>
              <p:nvPr/>
            </p:nvSpPr>
            <p:spPr>
              <a:xfrm>
                <a:off x="3195784" y="5412509"/>
                <a:ext cx="6308434" cy="267854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0B510E5-46B6-A24B-8272-376A48B6D170}"/>
                </a:ext>
              </a:extLst>
            </p:cNvPr>
            <p:cNvSpPr/>
            <p:nvPr/>
          </p:nvSpPr>
          <p:spPr>
            <a:xfrm>
              <a:off x="9079343" y="2366674"/>
              <a:ext cx="1801093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FC88CD-735D-CA45-85C9-6A9857BF2C90}"/>
                </a:ext>
              </a:extLst>
            </p:cNvPr>
            <p:cNvSpPr/>
            <p:nvPr/>
          </p:nvSpPr>
          <p:spPr>
            <a:xfrm>
              <a:off x="10150763" y="3382240"/>
              <a:ext cx="729672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5CCDC6-2FDD-DC46-84D4-965BBAD84BDB}"/>
                </a:ext>
              </a:extLst>
            </p:cNvPr>
            <p:cNvSpPr/>
            <p:nvPr/>
          </p:nvSpPr>
          <p:spPr>
            <a:xfrm>
              <a:off x="9753599" y="4397806"/>
              <a:ext cx="1126835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8D9FAD-EAD7-3145-9B5D-B33E8F95826A}"/>
                </a:ext>
              </a:extLst>
            </p:cNvPr>
            <p:cNvSpPr/>
            <p:nvPr/>
          </p:nvSpPr>
          <p:spPr>
            <a:xfrm>
              <a:off x="9504218" y="5412509"/>
              <a:ext cx="1376215" cy="26785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7DA4E0-D6B4-0C4D-BA9E-3D8269F54495}"/>
              </a:ext>
            </a:extLst>
          </p:cNvPr>
          <p:cNvSpPr txBox="1"/>
          <p:nvPr/>
        </p:nvSpPr>
        <p:spPr>
          <a:xfrm>
            <a:off x="2473392" y="231593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B3D9A7-83F6-A842-9728-9DB52E49B72C}"/>
              </a:ext>
            </a:extLst>
          </p:cNvPr>
          <p:cNvSpPr txBox="1"/>
          <p:nvPr/>
        </p:nvSpPr>
        <p:spPr>
          <a:xfrm>
            <a:off x="2214773" y="333150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E83B39-1A99-4F49-82D6-39CC90FE9BF9}"/>
              </a:ext>
            </a:extLst>
          </p:cNvPr>
          <p:cNvSpPr txBox="1"/>
          <p:nvPr/>
        </p:nvSpPr>
        <p:spPr>
          <a:xfrm>
            <a:off x="2770910" y="434620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9D59C2-ADDB-AD47-B4F1-0D45FA897F0E}"/>
              </a:ext>
            </a:extLst>
          </p:cNvPr>
          <p:cNvSpPr txBox="1"/>
          <p:nvPr/>
        </p:nvSpPr>
        <p:spPr>
          <a:xfrm>
            <a:off x="3150661" y="536177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9F5777-5D55-5343-B563-BECB371959F1}"/>
                  </a:ext>
                </a:extLst>
              </p:cNvPr>
              <p:cNvSpPr txBox="1"/>
              <p:nvPr/>
            </p:nvSpPr>
            <p:spPr>
              <a:xfrm>
                <a:off x="6095999" y="1878804"/>
                <a:ext cx="5689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9F5777-5D55-5343-B563-BECB37195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1878804"/>
                <a:ext cx="568938" cy="461665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175135-27CC-1540-A0DE-B0661C405257}"/>
                  </a:ext>
                </a:extLst>
              </p:cNvPr>
              <p:cNvSpPr txBox="1"/>
              <p:nvPr/>
            </p:nvSpPr>
            <p:spPr>
              <a:xfrm>
                <a:off x="5527062" y="4900104"/>
                <a:ext cx="5689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175135-27CC-1540-A0DE-B0661C405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062" y="4900104"/>
                <a:ext cx="568937" cy="461665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5FD0A2-D07E-5C47-8A00-F84A12D69DC2}"/>
                  </a:ext>
                </a:extLst>
              </p:cNvPr>
              <p:cNvSpPr txBox="1"/>
              <p:nvPr/>
            </p:nvSpPr>
            <p:spPr>
              <a:xfrm>
                <a:off x="5781064" y="3935278"/>
                <a:ext cx="5689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5FD0A2-D07E-5C47-8A00-F84A12D69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64" y="3935278"/>
                <a:ext cx="568937" cy="461665"/>
              </a:xfrm>
              <a:prstGeom prst="rect">
                <a:avLst/>
              </a:prstGeom>
              <a:blipFill>
                <a:blip r:embed="rId9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9E9E1F-0588-284A-92CB-ED08C0942A0B}"/>
                  </a:ext>
                </a:extLst>
              </p:cNvPr>
              <p:cNvSpPr txBox="1"/>
              <p:nvPr/>
            </p:nvSpPr>
            <p:spPr>
              <a:xfrm>
                <a:off x="5911348" y="2906070"/>
                <a:ext cx="5689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9E9E1F-0588-284A-92CB-ED08C0942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348" y="2906070"/>
                <a:ext cx="568937" cy="461665"/>
              </a:xfrm>
              <a:prstGeom prst="rect">
                <a:avLst/>
              </a:prstGeom>
              <a:blipFill>
                <a:blip r:embed="rId10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B9B923-8AAF-B34D-AC58-9A2A2C9734C3}"/>
                  </a:ext>
                </a:extLst>
              </p:cNvPr>
              <p:cNvSpPr txBox="1"/>
              <p:nvPr/>
            </p:nvSpPr>
            <p:spPr>
              <a:xfrm>
                <a:off x="4272168" y="1890504"/>
                <a:ext cx="3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B9B923-8AAF-B34D-AC58-9A2A2C973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168" y="1890504"/>
                <a:ext cx="382925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CD4243-F020-9C42-B507-A6D7AE2359A4}"/>
                  </a:ext>
                </a:extLst>
              </p:cNvPr>
              <p:cNvSpPr txBox="1"/>
              <p:nvPr/>
            </p:nvSpPr>
            <p:spPr>
              <a:xfrm>
                <a:off x="7625440" y="1925996"/>
                <a:ext cx="3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CD4243-F020-9C42-B507-A6D7AE235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440" y="1925996"/>
                <a:ext cx="382925" cy="461665"/>
              </a:xfrm>
              <a:prstGeom prst="rect">
                <a:avLst/>
              </a:prstGeom>
              <a:blipFill>
                <a:blip r:embed="rId12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FF2339EA-F740-134F-B8AC-F874AC72631E}"/>
              </a:ext>
            </a:extLst>
          </p:cNvPr>
          <p:cNvGrpSpPr/>
          <p:nvPr/>
        </p:nvGrpSpPr>
        <p:grpSpPr>
          <a:xfrm>
            <a:off x="4566037" y="2500601"/>
            <a:ext cx="1629779" cy="3068926"/>
            <a:chOff x="4566037" y="2500601"/>
            <a:chExt cx="1629779" cy="3068926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8A74368-9E86-874F-BEEB-3D67EBCB8C17}"/>
                </a:ext>
              </a:extLst>
            </p:cNvPr>
            <p:cNvCxnSpPr>
              <a:cxnSpLocks/>
            </p:cNvCxnSpPr>
            <p:nvPr/>
          </p:nvCxnSpPr>
          <p:spPr>
            <a:xfrm>
              <a:off x="4583647" y="2500601"/>
              <a:ext cx="1612169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D2E484D-8AEA-AB46-8AEC-D5EB8DD60A0F}"/>
                </a:ext>
              </a:extLst>
            </p:cNvPr>
            <p:cNvCxnSpPr>
              <a:cxnSpLocks/>
            </p:cNvCxnSpPr>
            <p:nvPr/>
          </p:nvCxnSpPr>
          <p:spPr>
            <a:xfrm>
              <a:off x="4583647" y="2500601"/>
              <a:ext cx="1481885" cy="1015134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362C266-0F3B-5948-BAB1-48F17457C87E}"/>
                </a:ext>
              </a:extLst>
            </p:cNvPr>
            <p:cNvCxnSpPr>
              <a:cxnSpLocks/>
            </p:cNvCxnSpPr>
            <p:nvPr/>
          </p:nvCxnSpPr>
          <p:spPr>
            <a:xfrm>
              <a:off x="4566038" y="2500601"/>
              <a:ext cx="1400653" cy="2052926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CD5FFA0-1079-364C-963C-54C8AEF3C9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6037" y="2526402"/>
              <a:ext cx="1086618" cy="3043125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AFB3EC9-CD03-7144-8D26-AAF152DED872}"/>
              </a:ext>
            </a:extLst>
          </p:cNvPr>
          <p:cNvGrpSpPr/>
          <p:nvPr/>
        </p:nvGrpSpPr>
        <p:grpSpPr>
          <a:xfrm>
            <a:off x="2809808" y="2495983"/>
            <a:ext cx="1684371" cy="3050453"/>
            <a:chOff x="2809808" y="2495983"/>
            <a:chExt cx="1684371" cy="3050453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EF6D323-167C-6040-98D6-50D4E3A8D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9808" y="2495983"/>
              <a:ext cx="1304992" cy="1020184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34940FC-B8AC-FF4D-A2EC-56F1B9715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5945" y="2495983"/>
              <a:ext cx="379751" cy="2034887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075A575-253C-A744-AD67-ABB8B71CF1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5696" y="2495983"/>
              <a:ext cx="748483" cy="3050453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6E51767-3EA8-E246-AF9D-2BF01787097C}"/>
                </a:ext>
              </a:extLst>
            </p:cNvPr>
            <p:cNvCxnSpPr>
              <a:cxnSpLocks/>
            </p:cNvCxnSpPr>
            <p:nvPr/>
          </p:nvCxnSpPr>
          <p:spPr>
            <a:xfrm>
              <a:off x="3068427" y="2500601"/>
              <a:ext cx="435150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10BC915-2302-1C4F-9AE1-00B6FF02A9B9}"/>
              </a:ext>
            </a:extLst>
          </p:cNvPr>
          <p:cNvGrpSpPr/>
          <p:nvPr/>
        </p:nvGrpSpPr>
        <p:grpSpPr>
          <a:xfrm>
            <a:off x="5921792" y="2495983"/>
            <a:ext cx="1809044" cy="3050454"/>
            <a:chOff x="5921792" y="2495983"/>
            <a:chExt cx="1809044" cy="305045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155E353-D2F7-6645-A075-44330D12DCAE}"/>
                </a:ext>
              </a:extLst>
            </p:cNvPr>
            <p:cNvCxnSpPr>
              <a:cxnSpLocks/>
            </p:cNvCxnSpPr>
            <p:nvPr/>
          </p:nvCxnSpPr>
          <p:spPr>
            <a:xfrm>
              <a:off x="6278520" y="2495983"/>
              <a:ext cx="386417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C8CF52E-9181-6E4B-93CE-03ABD0A31D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0001" y="2526402"/>
              <a:ext cx="1380835" cy="981617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5F4BF89-3B9E-B945-AA0F-20CB67B89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6470" y="2516970"/>
              <a:ext cx="1208890" cy="200917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0E2FE9C-2F4B-B34F-8710-DA84891CC8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792" y="2495983"/>
              <a:ext cx="1091851" cy="3050454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215C2B7-71C0-0142-8189-06321E81123F}"/>
              </a:ext>
            </a:extLst>
          </p:cNvPr>
          <p:cNvGrpSpPr/>
          <p:nvPr/>
        </p:nvGrpSpPr>
        <p:grpSpPr>
          <a:xfrm>
            <a:off x="2175955" y="2540285"/>
            <a:ext cx="5117350" cy="2969870"/>
            <a:chOff x="2175955" y="2540285"/>
            <a:chExt cx="5117350" cy="2969870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40C6C8E-07A5-8349-8BA6-BF49C0548097}"/>
                </a:ext>
              </a:extLst>
            </p:cNvPr>
            <p:cNvCxnSpPr>
              <a:cxnSpLocks/>
            </p:cNvCxnSpPr>
            <p:nvPr/>
          </p:nvCxnSpPr>
          <p:spPr>
            <a:xfrm>
              <a:off x="2175955" y="2540285"/>
              <a:ext cx="5117350" cy="29698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ross 73">
              <a:extLst>
                <a:ext uri="{FF2B5EF4-FFF2-40B4-BE49-F238E27FC236}">
                  <a16:creationId xmlns:a16="http://schemas.microsoft.com/office/drawing/2014/main" id="{453F8110-613F-2040-AF6E-1C1157DD1C70}"/>
                </a:ext>
              </a:extLst>
            </p:cNvPr>
            <p:cNvSpPr/>
            <p:nvPr/>
          </p:nvSpPr>
          <p:spPr>
            <a:xfrm rot="18834962">
              <a:off x="4316840" y="3648362"/>
              <a:ext cx="678045" cy="678045"/>
            </a:xfrm>
            <a:prstGeom prst="plus">
              <a:avLst>
                <a:gd name="adj" fmla="val 35275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73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EC3F3-EAAA-F746-97CF-345D6055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completion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BDD1E-B217-6742-8EC8-1E2E1925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Theorem 1:</a:t>
            </a:r>
          </a:p>
          <a:p>
            <a:pPr marL="0" indent="0">
              <a:buNone/>
            </a:pPr>
            <a:r>
              <a:rPr lang="en-US" dirty="0"/>
              <a:t>If the user creates a finite number of messages, the algorithm uses a finite number of messages</a:t>
            </a:r>
          </a:p>
          <a:p>
            <a:pPr marL="0" indent="0">
              <a:buNone/>
            </a:pPr>
            <a:r>
              <a:rPr lang="en-US" dirty="0"/>
              <a:t>⇒ Finishes even if MPI is unfair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Theorem 2:</a:t>
            </a:r>
          </a:p>
          <a:p>
            <a:pPr marL="0" indent="0">
              <a:buNone/>
            </a:pPr>
            <a:r>
              <a:rPr lang="en-US" dirty="0"/>
              <a:t>The algorithm terminates if and only if completion is reached</a:t>
            </a:r>
          </a:p>
          <a:p>
            <a:pPr marL="0" indent="0">
              <a:buNone/>
            </a:pPr>
            <a:r>
              <a:rPr lang="en-US" dirty="0"/>
              <a:t>⇒ Correct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806A5-0DB2-9C4D-A3B5-D0D76AD2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D1252-4527-114A-B59E-64A67636EE1F}"/>
              </a:ext>
            </a:extLst>
          </p:cNvPr>
          <p:cNvSpPr txBox="1"/>
          <p:nvPr/>
        </p:nvSpPr>
        <p:spPr>
          <a:xfrm>
            <a:off x="739302" y="6206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9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A178-F6C4-AD4A-A02F-B799C5E5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DB9FD-084F-8942-A80E-6362E4976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We compare </a:t>
            </a:r>
          </a:p>
          <a:p>
            <a:pPr>
              <a:buFontTx/>
              <a:buChar char="-"/>
            </a:pPr>
            <a:r>
              <a:rPr lang="en-US" dirty="0"/>
              <a:t>TaskTorrent</a:t>
            </a:r>
          </a:p>
          <a:p>
            <a:pPr>
              <a:buFontTx/>
              <a:buChar char="-"/>
            </a:pPr>
            <a:r>
              <a:rPr lang="en-US" dirty="0" err="1"/>
              <a:t>StarPU</a:t>
            </a:r>
            <a:r>
              <a:rPr lang="en-US" dirty="0"/>
              <a:t> (STF)</a:t>
            </a:r>
          </a:p>
          <a:p>
            <a:pPr>
              <a:buFontTx/>
              <a:buChar char="-"/>
            </a:pPr>
            <a:r>
              <a:rPr lang="en-US" dirty="0"/>
              <a:t>Intel </a:t>
            </a:r>
            <a:r>
              <a:rPr lang="en-US" dirty="0" err="1"/>
              <a:t>ScaLAPACK</a:t>
            </a:r>
            <a:r>
              <a:rPr lang="en-US" dirty="0"/>
              <a:t> (MPI + OpenMP)</a:t>
            </a:r>
          </a:p>
          <a:p>
            <a:pPr marL="0" indent="0">
              <a:buNone/>
            </a:pPr>
            <a:r>
              <a:rPr lang="en-US" dirty="0"/>
              <a:t>We show that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Runtimes outperform bulk-synchronous (</a:t>
            </a:r>
            <a:r>
              <a:rPr lang="en-US" dirty="0" err="1"/>
              <a:t>ScaLAPACK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TTOR (PTG) is competitive with other SOTA runtimes (</a:t>
            </a:r>
            <a:r>
              <a:rPr lang="en-US" dirty="0" err="1"/>
              <a:t>StarPU</a:t>
            </a:r>
            <a:r>
              <a:rPr lang="en-US" dirty="0"/>
              <a:t>, STF)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TTOR is easy to use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PTG scales better than STF when tasks are small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DD3C9-14C7-664F-B61A-11C88F9D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8DCF-522F-3A41-8E87-89F8A8B8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GEMM</a:t>
            </a:r>
            <a:br>
              <a:rPr lang="en-US" dirty="0"/>
            </a:br>
            <a:r>
              <a:rPr lang="en-US" sz="2400" dirty="0"/>
              <a:t>Strong and weak scalings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6F96-65FF-AC44-A000-885BD945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F31190-7474-7544-A68A-F3E27B5712AD}"/>
              </a:ext>
            </a:extLst>
          </p:cNvPr>
          <p:cNvGrpSpPr/>
          <p:nvPr/>
        </p:nvGrpSpPr>
        <p:grpSpPr>
          <a:xfrm>
            <a:off x="6598060" y="187220"/>
            <a:ext cx="4406243" cy="6500959"/>
            <a:chOff x="6598060" y="187220"/>
            <a:chExt cx="4406243" cy="65009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C3631B-E86F-F64B-B007-037EB25C668D}"/>
                </a:ext>
              </a:extLst>
            </p:cNvPr>
            <p:cNvGrpSpPr/>
            <p:nvPr/>
          </p:nvGrpSpPr>
          <p:grpSpPr>
            <a:xfrm>
              <a:off x="6598060" y="187220"/>
              <a:ext cx="4229361" cy="1985037"/>
              <a:chOff x="1192446" y="4175056"/>
              <a:chExt cx="4229361" cy="198503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B58E887-56ED-3B44-BD03-ED420C474F36}"/>
                  </a:ext>
                </a:extLst>
              </p:cNvPr>
              <p:cNvGrpSpPr/>
              <p:nvPr/>
            </p:nvGrpSpPr>
            <p:grpSpPr>
              <a:xfrm>
                <a:off x="1192446" y="4319218"/>
                <a:ext cx="4229361" cy="1840875"/>
                <a:chOff x="1598862" y="3727839"/>
                <a:chExt cx="4229361" cy="1840875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4F86201-3E75-7B48-9559-C429AF47C9ED}"/>
                    </a:ext>
                  </a:extLst>
                </p:cNvPr>
                <p:cNvGrpSpPr/>
                <p:nvPr/>
              </p:nvGrpSpPr>
              <p:grpSpPr>
                <a:xfrm>
                  <a:off x="1598862" y="3727839"/>
                  <a:ext cx="4229361" cy="1840875"/>
                  <a:chOff x="1598862" y="3727839"/>
                  <a:chExt cx="4229361" cy="1840875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BBE46872-2B7A-2F45-90B0-34E775396A16}"/>
                      </a:ext>
                    </a:extLst>
                  </p:cNvPr>
                  <p:cNvGrpSpPr/>
                  <p:nvPr/>
                </p:nvGrpSpPr>
                <p:grpSpPr>
                  <a:xfrm>
                    <a:off x="1598862" y="3727839"/>
                    <a:ext cx="4202702" cy="1840875"/>
                    <a:chOff x="1598862" y="3727839"/>
                    <a:chExt cx="4202702" cy="1840875"/>
                  </a:xfrm>
                </p:grpSpPr>
                <p:pic>
                  <p:nvPicPr>
                    <p:cNvPr id="40" name="Picture 39" descr="Chart, scatter chart&#10;&#10;Description automatically generated">
                      <a:extLst>
                        <a:ext uri="{FF2B5EF4-FFF2-40B4-BE49-F238E27FC236}">
                          <a16:creationId xmlns:a16="http://schemas.microsoft.com/office/drawing/2014/main" id="{12A1B0A6-58DF-5642-8A5B-39649A40F6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861647" y="3727839"/>
                      <a:ext cx="1693335" cy="135023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4E6DDD54-1137-B549-802C-1C926F6F5B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50825" y="5291715"/>
                      <a:ext cx="1365178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/>
                        <a:t>TaskTorrent 2D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BA8910D2-0FCF-B643-9AC6-00EEF8E88FE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259401" y="4087401"/>
                      <a:ext cx="940531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Time [sec.]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73D203AC-FD0F-6E4C-A517-DD4D164963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51882" y="5004638"/>
                      <a:ext cx="1365177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050"/>
                        <a:t>Cores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E849C0FB-D2F3-454F-901C-C8127F3E45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36387" y="5009109"/>
                      <a:ext cx="1365177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050"/>
                        <a:t>Cores</a:t>
                      </a:r>
                    </a:p>
                  </p:txBody>
                </p:sp>
              </p:grpSp>
              <p:pic>
                <p:nvPicPr>
                  <p:cNvPr id="39" name="Picture 38" descr="Chart, scatter chart&#10;&#10;Description automatically generated">
                    <a:extLst>
                      <a:ext uri="{FF2B5EF4-FFF2-40B4-BE49-F238E27FC236}">
                        <a16:creationId xmlns:a16="http://schemas.microsoft.com/office/drawing/2014/main" id="{27B77E75-4D8F-6341-98E6-48D756C125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358856" y="3728078"/>
                    <a:ext cx="1469367" cy="131099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EE774A3-4B76-E244-8353-63A46D950F6A}"/>
                    </a:ext>
                  </a:extLst>
                </p:cNvPr>
                <p:cNvSpPr txBox="1"/>
                <p:nvPr/>
              </p:nvSpPr>
              <p:spPr>
                <a:xfrm>
                  <a:off x="4540843" y="5267063"/>
                  <a:ext cx="115626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TaskTorrent 3D</a:t>
                  </a:r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06E9997-AB65-314B-B621-B3FB5D0F702E}"/>
                  </a:ext>
                </a:extLst>
              </p:cNvPr>
              <p:cNvSpPr txBox="1"/>
              <p:nvPr/>
            </p:nvSpPr>
            <p:spPr>
              <a:xfrm rot="16200000">
                <a:off x="3154332" y="4682627"/>
                <a:ext cx="92043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Time [sec.]</a:t>
                </a:r>
              </a:p>
            </p:txBody>
          </p:sp>
          <p:pic>
            <p:nvPicPr>
              <p:cNvPr id="64" name="Picture 63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CE571717-615F-5144-862C-C710C61A71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13118" y="4175056"/>
                <a:ext cx="276975" cy="1243343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BB40F0-836E-8F4C-A022-22830F5E26D2}"/>
                </a:ext>
              </a:extLst>
            </p:cNvPr>
            <p:cNvGrpSpPr/>
            <p:nvPr/>
          </p:nvGrpSpPr>
          <p:grpSpPr>
            <a:xfrm>
              <a:off x="6608478" y="2295961"/>
              <a:ext cx="4395825" cy="4392218"/>
              <a:chOff x="6579295" y="1487066"/>
              <a:chExt cx="4395825" cy="439221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B84CABE-2612-3C4B-BBEB-16D8F8FFBA01}"/>
                  </a:ext>
                </a:extLst>
              </p:cNvPr>
              <p:cNvGrpSpPr/>
              <p:nvPr/>
            </p:nvGrpSpPr>
            <p:grpSpPr>
              <a:xfrm>
                <a:off x="6579295" y="1494400"/>
                <a:ext cx="4395825" cy="4384884"/>
                <a:chOff x="6579295" y="1494400"/>
                <a:chExt cx="4395825" cy="4384884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CC4E63E-C975-1241-8437-36A549A8E12C}"/>
                    </a:ext>
                  </a:extLst>
                </p:cNvPr>
                <p:cNvGrpSpPr/>
                <p:nvPr/>
              </p:nvGrpSpPr>
              <p:grpSpPr>
                <a:xfrm>
                  <a:off x="6579295" y="1494400"/>
                  <a:ext cx="4395825" cy="4384884"/>
                  <a:chOff x="6579295" y="1494400"/>
                  <a:chExt cx="4395825" cy="4384884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EE149BB4-9919-CE4E-98AA-C50E4B49C976}"/>
                      </a:ext>
                    </a:extLst>
                  </p:cNvPr>
                  <p:cNvGrpSpPr/>
                  <p:nvPr/>
                </p:nvGrpSpPr>
                <p:grpSpPr>
                  <a:xfrm>
                    <a:off x="6579295" y="1523267"/>
                    <a:ext cx="4223752" cy="4356017"/>
                    <a:chOff x="6579295" y="1523267"/>
                    <a:chExt cx="4223752" cy="4356017"/>
                  </a:xfrm>
                </p:grpSpPr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90BBC5A5-C8D4-514C-A985-C1735B809F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9991" y="3029258"/>
                      <a:ext cx="1287437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 err="1"/>
                        <a:t>StarPU</a:t>
                      </a:r>
                      <a:r>
                        <a:rPr lang="en-US" sz="1200" dirty="0"/>
                        <a:t> 2D</a:t>
                      </a:r>
                    </a:p>
                  </p:txBody>
                </p: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EAB7FB1C-DDA6-0A4F-B82D-EE3CC49B273A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6239834" y="1862728"/>
                      <a:ext cx="940531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/>
                        <a:t>Time [sec.]</a:t>
                      </a:r>
                    </a:p>
                  </p:txBody>
                </p:sp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199BAEB9-A8AF-AC4F-A558-23C41F63F8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9992" y="2819226"/>
                      <a:ext cx="1365177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050" dirty="0"/>
                        <a:t>Cores</a:t>
                      </a:r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19C43A46-6A84-EF48-9A95-8749753E37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37870" y="2802894"/>
                      <a:ext cx="1365177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050"/>
                        <a:t>Cores</a:t>
                      </a:r>
                    </a:p>
                  </p:txBody>
                </p:sp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0FC69CA7-EC89-0349-A836-E3C7416CA3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08392" y="5210852"/>
                      <a:ext cx="1365177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050" dirty="0"/>
                        <a:t>Block size</a:t>
                      </a:r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310E47F4-F6E4-934A-B1E8-0507B2EB66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98360" y="5417619"/>
                      <a:ext cx="1585242" cy="46166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/>
                        <a:t>Block size impact</a:t>
                      </a:r>
                    </a:p>
                    <a:p>
                      <a:pPr algn="ctr"/>
                      <a:r>
                        <a:rPr lang="en-US" sz="1200" dirty="0"/>
                        <a:t>(N=32k, 1024 CPUs)</a:t>
                      </a:r>
                    </a:p>
                  </p:txBody>
                </p: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99F0001B-BD10-EA48-AAB6-B28E478F289E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7141417" y="4168684"/>
                      <a:ext cx="940531" cy="2616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Time [sec.]</a:t>
                      </a:r>
                    </a:p>
                  </p:txBody>
                </p:sp>
              </p:grpSp>
              <p:pic>
                <p:nvPicPr>
                  <p:cNvPr id="49" name="Picture 48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45F35960-C9AE-FD48-B8A4-E692E9B08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840905" y="1497907"/>
                    <a:ext cx="1803164" cy="1350237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D157692E-333A-1641-9987-BFF5096628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299979" y="1494400"/>
                    <a:ext cx="1675141" cy="1350237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5448D5F3-E8F2-2848-8DD9-00CA4E9FC3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718694" y="3575543"/>
                    <a:ext cx="2239446" cy="167693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9AAB6E3-6ECB-504F-A638-195A093721F9}"/>
                    </a:ext>
                  </a:extLst>
                </p:cNvPr>
                <p:cNvSpPr txBox="1"/>
                <p:nvPr/>
              </p:nvSpPr>
              <p:spPr>
                <a:xfrm rot="16200000">
                  <a:off x="8497275" y="1862727"/>
                  <a:ext cx="940531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/>
                    <a:t>Time [sec.]</a:t>
                  </a: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A1A3422-56ED-8244-8E3A-31A8B5A2C0DB}"/>
                  </a:ext>
                </a:extLst>
              </p:cNvPr>
              <p:cNvSpPr txBox="1"/>
              <p:nvPr/>
            </p:nvSpPr>
            <p:spPr>
              <a:xfrm>
                <a:off x="9265797" y="3026722"/>
                <a:ext cx="167514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/>
                  <a:t>ScaLAPACK</a:t>
                </a:r>
                <a:r>
                  <a:rPr lang="en-US" sz="1200" dirty="0"/>
                  <a:t> 2D</a:t>
                </a:r>
              </a:p>
              <a:p>
                <a:pPr algn="ctr"/>
                <a:endParaRPr lang="en-US" sz="1200" dirty="0"/>
              </a:p>
            </p:txBody>
          </p:sp>
          <p:pic>
            <p:nvPicPr>
              <p:cNvPr id="65" name="Picture 64" descr="Diagram&#10;&#10;Description automatically generated">
                <a:extLst>
                  <a:ext uri="{FF2B5EF4-FFF2-40B4-BE49-F238E27FC236}">
                    <a16:creationId xmlns:a16="http://schemas.microsoft.com/office/drawing/2014/main" id="{BEF4FCAF-AF15-0641-982D-9AC5A061B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07313" y="1487066"/>
                <a:ext cx="261611" cy="1350237"/>
              </a:xfrm>
              <a:prstGeom prst="rect">
                <a:avLst/>
              </a:prstGeom>
            </p:spPr>
          </p:pic>
        </p:grpSp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9AFA4B0-2043-A540-917E-FE7EDDB7D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936598"/>
              </p:ext>
            </p:extLst>
          </p:nvPr>
        </p:nvGraphicFramePr>
        <p:xfrm>
          <a:off x="1277613" y="1868166"/>
          <a:ext cx="1081380" cy="1081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345">
                  <a:extLst>
                    <a:ext uri="{9D8B030D-6E8A-4147-A177-3AD203B41FA5}">
                      <a16:colId xmlns:a16="http://schemas.microsoft.com/office/drawing/2014/main" val="1343190261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69622642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2691539457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489059787"/>
                    </a:ext>
                  </a:extLst>
                </a:gridCol>
              </a:tblGrid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911964108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542725269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2537121156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27230507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BE7DE8-07B6-9F45-8A97-439315FE8BA0}"/>
              </a:ext>
            </a:extLst>
          </p:cNvPr>
          <p:cNvSpPr txBox="1"/>
          <p:nvPr/>
        </p:nvSpPr>
        <p:spPr>
          <a:xfrm>
            <a:off x="3598624" y="22099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graphicFrame>
        <p:nvGraphicFramePr>
          <p:cNvPr id="69" name="Table 7">
            <a:extLst>
              <a:ext uri="{FF2B5EF4-FFF2-40B4-BE49-F238E27FC236}">
                <a16:creationId xmlns:a16="http://schemas.microsoft.com/office/drawing/2014/main" id="{A95D6B5C-52E1-0849-B2F9-D97936531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4932"/>
              </p:ext>
            </p:extLst>
          </p:nvPr>
        </p:nvGraphicFramePr>
        <p:xfrm>
          <a:off x="2498450" y="1868166"/>
          <a:ext cx="1081380" cy="1081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345">
                  <a:extLst>
                    <a:ext uri="{9D8B030D-6E8A-4147-A177-3AD203B41FA5}">
                      <a16:colId xmlns:a16="http://schemas.microsoft.com/office/drawing/2014/main" val="1343190261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69622642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2691539457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489059787"/>
                    </a:ext>
                  </a:extLst>
                </a:gridCol>
              </a:tblGrid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911964108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542725269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2537121156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272305076"/>
                  </a:ext>
                </a:extLst>
              </a:tr>
            </a:tbl>
          </a:graphicData>
        </a:graphic>
      </p:graphicFrame>
      <p:graphicFrame>
        <p:nvGraphicFramePr>
          <p:cNvPr id="70" name="Table 7">
            <a:extLst>
              <a:ext uri="{FF2B5EF4-FFF2-40B4-BE49-F238E27FC236}">
                <a16:creationId xmlns:a16="http://schemas.microsoft.com/office/drawing/2014/main" id="{ED9E51F1-4E0C-0247-AF05-C91EA60B2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37760"/>
              </p:ext>
            </p:extLst>
          </p:nvPr>
        </p:nvGraphicFramePr>
        <p:xfrm>
          <a:off x="3898706" y="1879529"/>
          <a:ext cx="1081380" cy="1081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345">
                  <a:extLst>
                    <a:ext uri="{9D8B030D-6E8A-4147-A177-3AD203B41FA5}">
                      <a16:colId xmlns:a16="http://schemas.microsoft.com/office/drawing/2014/main" val="1343190261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69622642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2691539457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489059787"/>
                    </a:ext>
                  </a:extLst>
                </a:gridCol>
              </a:tblGrid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911964108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542725269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2537121156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27230507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D6138A5-CA50-3D46-987B-B22D62791509}"/>
              </a:ext>
            </a:extLst>
          </p:cNvPr>
          <p:cNvSpPr txBox="1"/>
          <p:nvPr/>
        </p:nvSpPr>
        <p:spPr>
          <a:xfrm>
            <a:off x="1659445" y="151019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77316A-3ABB-2A4D-ABD7-9D171FE74E48}"/>
              </a:ext>
            </a:extLst>
          </p:cNvPr>
          <p:cNvSpPr txBox="1"/>
          <p:nvPr/>
        </p:nvSpPr>
        <p:spPr>
          <a:xfrm>
            <a:off x="2883109" y="151019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06B57BA-C7C1-5342-8AD8-D64E73ADCC98}"/>
              </a:ext>
            </a:extLst>
          </p:cNvPr>
          <p:cNvSpPr txBox="1"/>
          <p:nvPr/>
        </p:nvSpPr>
        <p:spPr>
          <a:xfrm>
            <a:off x="4280538" y="150879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177124-A6C8-8A44-8CB8-C2034B8739A9}"/>
                  </a:ext>
                </a:extLst>
              </p:cNvPr>
              <p:cNvSpPr txBox="1"/>
              <p:nvPr/>
            </p:nvSpPr>
            <p:spPr>
              <a:xfrm>
                <a:off x="2271653" y="3193840"/>
                <a:ext cx="1637115" cy="803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177124-A6C8-8A44-8CB8-C2034B87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653" y="3193840"/>
                <a:ext cx="1637115" cy="803233"/>
              </a:xfrm>
              <a:prstGeom prst="rect">
                <a:avLst/>
              </a:prstGeom>
              <a:blipFill>
                <a:blip r:embed="rId10"/>
                <a:stretch>
                  <a:fillRect l="-16279" t="-104688" r="-2326" b="-16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959EDD-EB8C-FB40-9E96-CB76D8D0D22A}"/>
              </a:ext>
            </a:extLst>
          </p:cNvPr>
          <p:cNvSpPr txBox="1"/>
          <p:nvPr/>
        </p:nvSpPr>
        <p:spPr>
          <a:xfrm>
            <a:off x="3237270" y="2962996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Block ↦ node mapping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4B8DC-9869-014A-A713-1E0F7C0014FA}"/>
              </a:ext>
            </a:extLst>
          </p:cNvPr>
          <p:cNvSpPr txBox="1"/>
          <p:nvPr/>
        </p:nvSpPr>
        <p:spPr>
          <a:xfrm>
            <a:off x="1214945" y="4068444"/>
            <a:ext cx="3837910" cy="29700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Monaco" pitchFamily="2" charset="77"/>
              </a:rPr>
              <a:t>gemm_Cikj.set_task</a:t>
            </a:r>
            <a:r>
              <a:rPr lang="en-US" sz="1100" dirty="0">
                <a:latin typeface="Monaco" pitchFamily="2" charset="77"/>
              </a:rPr>
              <a:t>([&amp;](int3 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){</a:t>
            </a:r>
          </a:p>
          <a:p>
            <a:r>
              <a:rPr lang="en-US" sz="1100" dirty="0">
                <a:latin typeface="Monaco" pitchFamily="2" charset="77"/>
              </a:rPr>
              <a:t>  </a:t>
            </a:r>
            <a:r>
              <a:rPr lang="en-US" sz="11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100" dirty="0">
                <a:latin typeface="Monaco" pitchFamily="2" charset="77"/>
              </a:rPr>
              <a:t> </a:t>
            </a:r>
            <a:r>
              <a:rPr lang="en-US" sz="1100" dirty="0" err="1">
                <a:latin typeface="Monaco" pitchFamily="2" charset="77"/>
              </a:rPr>
              <a:t>i</a:t>
            </a:r>
            <a:r>
              <a:rPr lang="en-US" sz="1100" dirty="0">
                <a:latin typeface="Monaco" pitchFamily="2" charset="77"/>
              </a:rPr>
              <a:t> = 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[0]; </a:t>
            </a:r>
          </a:p>
          <a:p>
            <a:r>
              <a:rPr lang="en-US" sz="1100" dirty="0">
                <a:latin typeface="Monaco" pitchFamily="2" charset="77"/>
              </a:rPr>
              <a:t>  </a:t>
            </a:r>
            <a:r>
              <a:rPr lang="en-US" sz="11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100" dirty="0">
                <a:latin typeface="Monaco" pitchFamily="2" charset="77"/>
              </a:rPr>
              <a:t> k = 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[1]; </a:t>
            </a:r>
          </a:p>
          <a:p>
            <a:r>
              <a:rPr lang="en-US" sz="1100" dirty="0">
                <a:latin typeface="Monaco" pitchFamily="2" charset="77"/>
              </a:rPr>
              <a:t>  </a:t>
            </a:r>
            <a:r>
              <a:rPr lang="en-US" sz="1100" dirty="0">
                <a:solidFill>
                  <a:schemeClr val="accent1"/>
                </a:solidFill>
                <a:latin typeface="Monaco" pitchFamily="2" charset="77"/>
              </a:rPr>
              <a:t>int</a:t>
            </a:r>
            <a:r>
              <a:rPr lang="en-US" sz="1100" dirty="0">
                <a:latin typeface="Monaco" pitchFamily="2" charset="77"/>
              </a:rPr>
              <a:t> j = 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[2];</a:t>
            </a:r>
          </a:p>
          <a:p>
            <a:r>
              <a:rPr lang="en-US" sz="1100" dirty="0">
                <a:latin typeface="Monaco" pitchFamily="2" charset="77"/>
              </a:rPr>
              <a:t>  </a:t>
            </a:r>
            <a:r>
              <a:rPr lang="en-US" sz="1100" dirty="0" err="1">
                <a:latin typeface="Monaco" pitchFamily="2" charset="77"/>
              </a:rPr>
              <a:t>C_ij</a:t>
            </a:r>
            <a:r>
              <a:rPr lang="en-US" sz="1100" dirty="0">
                <a:latin typeface="Monaco" pitchFamily="2" charset="77"/>
              </a:rPr>
              <a:t>[</a:t>
            </a:r>
            <a:r>
              <a:rPr lang="en-US" sz="1100" dirty="0" err="1">
                <a:latin typeface="Monaco" pitchFamily="2" charset="77"/>
              </a:rPr>
              <a:t>i</a:t>
            </a:r>
            <a:r>
              <a:rPr lang="en-US" sz="1100" dirty="0">
                <a:latin typeface="Monaco" pitchFamily="2" charset="77"/>
              </a:rPr>
              <a:t> + j * </a:t>
            </a:r>
            <a:r>
              <a:rPr lang="en-US" sz="1100" dirty="0" err="1">
                <a:latin typeface="Monaco" pitchFamily="2" charset="77"/>
              </a:rPr>
              <a:t>num_blocks</a:t>
            </a:r>
            <a:r>
              <a:rPr lang="en-US" sz="1100" dirty="0">
                <a:latin typeface="Monaco" pitchFamily="2" charset="77"/>
              </a:rPr>
              <a:t>].</a:t>
            </a:r>
            <a:r>
              <a:rPr lang="en-US" sz="1100" dirty="0" err="1">
                <a:latin typeface="Monaco" pitchFamily="2" charset="77"/>
              </a:rPr>
              <a:t>noalias</a:t>
            </a:r>
            <a:r>
              <a:rPr lang="en-US" sz="1100" dirty="0">
                <a:latin typeface="Monaco" pitchFamily="2" charset="77"/>
              </a:rPr>
              <a:t>() += </a:t>
            </a:r>
          </a:p>
          <a:p>
            <a:r>
              <a:rPr lang="en-US" sz="1100" dirty="0">
                <a:latin typeface="Monaco" pitchFamily="2" charset="77"/>
              </a:rPr>
              <a:t>      </a:t>
            </a:r>
            <a:r>
              <a:rPr lang="en-US" sz="1100" dirty="0" err="1">
                <a:latin typeface="Monaco" pitchFamily="2" charset="77"/>
              </a:rPr>
              <a:t>A_ij</a:t>
            </a:r>
            <a:r>
              <a:rPr lang="en-US" sz="1100" dirty="0">
                <a:latin typeface="Monaco" pitchFamily="2" charset="77"/>
              </a:rPr>
              <a:t>[</a:t>
            </a:r>
            <a:r>
              <a:rPr lang="en-US" sz="1100" dirty="0" err="1">
                <a:latin typeface="Monaco" pitchFamily="2" charset="77"/>
              </a:rPr>
              <a:t>i</a:t>
            </a:r>
            <a:r>
              <a:rPr lang="en-US" sz="1100" dirty="0">
                <a:latin typeface="Monaco" pitchFamily="2" charset="77"/>
              </a:rPr>
              <a:t> + k * </a:t>
            </a:r>
            <a:r>
              <a:rPr lang="en-US" sz="1100" dirty="0" err="1">
                <a:latin typeface="Monaco" pitchFamily="2" charset="77"/>
              </a:rPr>
              <a:t>num_blocks</a:t>
            </a:r>
            <a:r>
              <a:rPr lang="en-US" sz="1100" dirty="0">
                <a:latin typeface="Monaco" pitchFamily="2" charset="77"/>
              </a:rPr>
              <a:t>] * </a:t>
            </a:r>
          </a:p>
          <a:p>
            <a:r>
              <a:rPr lang="en-US" sz="1100" dirty="0">
                <a:latin typeface="Monaco" pitchFamily="2" charset="77"/>
              </a:rPr>
              <a:t>      </a:t>
            </a:r>
            <a:r>
              <a:rPr lang="en-US" sz="1100" dirty="0" err="1">
                <a:latin typeface="Monaco" pitchFamily="2" charset="77"/>
              </a:rPr>
              <a:t>B_ij</a:t>
            </a:r>
            <a:r>
              <a:rPr lang="en-US" sz="1100" dirty="0">
                <a:latin typeface="Monaco" pitchFamily="2" charset="77"/>
              </a:rPr>
              <a:t>[k + j * </a:t>
            </a:r>
            <a:r>
              <a:rPr lang="en-US" sz="1100" dirty="0" err="1">
                <a:latin typeface="Monaco" pitchFamily="2" charset="77"/>
              </a:rPr>
              <a:t>num_blocks</a:t>
            </a:r>
            <a:r>
              <a:rPr lang="en-US" sz="1100" dirty="0">
                <a:latin typeface="Monaco" pitchFamily="2" charset="77"/>
              </a:rPr>
              <a:t>];</a:t>
            </a:r>
          </a:p>
          <a:p>
            <a:r>
              <a:rPr lang="en-US" sz="1100" dirty="0">
                <a:latin typeface="Monaco" pitchFamily="2" charset="77"/>
              </a:rPr>
              <a:t>  </a:t>
            </a:r>
            <a:r>
              <a:rPr lang="en-US" sz="1100" dirty="0">
                <a:solidFill>
                  <a:schemeClr val="accent1"/>
                </a:solidFill>
                <a:latin typeface="Monaco" pitchFamily="2" charset="77"/>
              </a:rPr>
              <a:t>if</a:t>
            </a:r>
            <a:r>
              <a:rPr lang="en-US" sz="1100" dirty="0">
                <a:latin typeface="Monaco" pitchFamily="2" charset="77"/>
              </a:rPr>
              <a:t>(k &lt; num_blocks-1) {</a:t>
            </a:r>
          </a:p>
          <a:p>
            <a:r>
              <a:rPr lang="en-US" sz="1100" dirty="0">
                <a:latin typeface="Monaco" pitchFamily="2" charset="77"/>
              </a:rPr>
              <a:t>    </a:t>
            </a:r>
            <a:r>
              <a:rPr lang="en-US" sz="1100" dirty="0" err="1">
                <a:latin typeface="Monaco" pitchFamily="2" charset="77"/>
              </a:rPr>
              <a:t>gemm_Cikj.fulfill_promise</a:t>
            </a:r>
            <a:r>
              <a:rPr lang="en-US" sz="1100" dirty="0">
                <a:latin typeface="Monaco" pitchFamily="2" charset="77"/>
              </a:rPr>
              <a:t>({i,k+1,j});</a:t>
            </a:r>
          </a:p>
          <a:p>
            <a:r>
              <a:rPr lang="en-US" sz="1100" dirty="0">
                <a:latin typeface="Monaco" pitchFamily="2" charset="77"/>
              </a:rPr>
              <a:t>  }</a:t>
            </a:r>
          </a:p>
          <a:p>
            <a:r>
              <a:rPr lang="en-US" sz="1100" dirty="0">
                <a:latin typeface="Monaco" pitchFamily="2" charset="77"/>
              </a:rPr>
              <a:t>}).</a:t>
            </a:r>
            <a:r>
              <a:rPr lang="en-US" sz="1100" dirty="0" err="1">
                <a:latin typeface="Monaco" pitchFamily="2" charset="77"/>
              </a:rPr>
              <a:t>set_indegree</a:t>
            </a:r>
            <a:r>
              <a:rPr lang="en-US" sz="1100" dirty="0">
                <a:latin typeface="Monaco" pitchFamily="2" charset="77"/>
              </a:rPr>
              <a:t>([&amp;](int3 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) {</a:t>
            </a:r>
          </a:p>
          <a:p>
            <a:r>
              <a:rPr lang="en-US" sz="1100" dirty="0">
                <a:latin typeface="Monaco" pitchFamily="2" charset="77"/>
              </a:rPr>
              <a:t>  </a:t>
            </a:r>
            <a:r>
              <a:rPr lang="en-US" sz="1100" dirty="0">
                <a:solidFill>
                  <a:schemeClr val="accent1"/>
                </a:solidFill>
                <a:latin typeface="Monaco" pitchFamily="2" charset="77"/>
              </a:rPr>
              <a:t>return</a:t>
            </a:r>
            <a:r>
              <a:rPr lang="en-US" sz="1100" dirty="0">
                <a:latin typeface="Monaco" pitchFamily="2" charset="77"/>
              </a:rPr>
              <a:t> (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[1] == 0 ? 2 : 3);</a:t>
            </a:r>
          </a:p>
          <a:p>
            <a:r>
              <a:rPr lang="en-US" sz="1100" dirty="0">
                <a:latin typeface="Monaco" pitchFamily="2" charset="77"/>
              </a:rPr>
              <a:t>}).</a:t>
            </a:r>
            <a:r>
              <a:rPr lang="en-US" sz="1100" dirty="0" err="1">
                <a:latin typeface="Monaco" pitchFamily="2" charset="77"/>
              </a:rPr>
              <a:t>set_mapping</a:t>
            </a:r>
            <a:r>
              <a:rPr lang="en-US" sz="1100" dirty="0">
                <a:latin typeface="Monaco" pitchFamily="2" charset="77"/>
              </a:rPr>
              <a:t>([&amp;](int3 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) {</a:t>
            </a:r>
          </a:p>
          <a:p>
            <a:r>
              <a:rPr lang="en-US" sz="1100" dirty="0">
                <a:latin typeface="Monaco" pitchFamily="2" charset="77"/>
              </a:rPr>
              <a:t>  </a:t>
            </a:r>
            <a:r>
              <a:rPr lang="en-US" sz="1100" dirty="0">
                <a:solidFill>
                  <a:schemeClr val="accent1"/>
                </a:solidFill>
                <a:latin typeface="Monaco" pitchFamily="2" charset="77"/>
              </a:rPr>
              <a:t>return</a:t>
            </a:r>
            <a:r>
              <a:rPr lang="en-US" sz="1100" dirty="0">
                <a:latin typeface="Monaco" pitchFamily="2" charset="77"/>
              </a:rPr>
              <a:t> (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[0] / </a:t>
            </a:r>
            <a:r>
              <a:rPr lang="en-US" sz="1100" dirty="0" err="1">
                <a:latin typeface="Monaco" pitchFamily="2" charset="77"/>
              </a:rPr>
              <a:t>nprows</a:t>
            </a:r>
            <a:r>
              <a:rPr lang="en-US" sz="1100" dirty="0">
                <a:latin typeface="Monaco" pitchFamily="2" charset="77"/>
              </a:rPr>
              <a:t> + </a:t>
            </a:r>
            <a:r>
              <a:rPr lang="en-US" sz="1100" dirty="0" err="1">
                <a:latin typeface="Monaco" pitchFamily="2" charset="77"/>
              </a:rPr>
              <a:t>ikj</a:t>
            </a:r>
            <a:r>
              <a:rPr lang="en-US" sz="1100" dirty="0">
                <a:latin typeface="Monaco" pitchFamily="2" charset="77"/>
              </a:rPr>
              <a:t>[2] / </a:t>
            </a:r>
            <a:r>
              <a:rPr lang="en-US" sz="1100" dirty="0" err="1">
                <a:latin typeface="Monaco" pitchFamily="2" charset="77"/>
              </a:rPr>
              <a:t>npcols</a:t>
            </a:r>
            <a:endParaRPr lang="en-US" sz="1100" dirty="0">
              <a:latin typeface="Monaco" pitchFamily="2" charset="77"/>
            </a:endParaRPr>
          </a:p>
          <a:p>
            <a:r>
              <a:rPr lang="en-US" sz="1100" dirty="0">
                <a:latin typeface="Monaco" pitchFamily="2" charset="77"/>
              </a:rPr>
              <a:t>      * (</a:t>
            </a:r>
            <a:r>
              <a:rPr lang="en-US" sz="1100" dirty="0" err="1">
                <a:latin typeface="Monaco" pitchFamily="2" charset="77"/>
              </a:rPr>
              <a:t>num_blocks</a:t>
            </a:r>
            <a:r>
              <a:rPr lang="en-US" sz="1100" dirty="0">
                <a:latin typeface="Monaco" pitchFamily="2" charset="77"/>
              </a:rPr>
              <a:t> / </a:t>
            </a:r>
            <a:r>
              <a:rPr lang="en-US" sz="1100" dirty="0" err="1">
                <a:latin typeface="Monaco" pitchFamily="2" charset="77"/>
              </a:rPr>
              <a:t>nprows</a:t>
            </a:r>
            <a:r>
              <a:rPr lang="en-US" sz="1100" dirty="0">
                <a:latin typeface="Monaco" pitchFamily="2" charset="77"/>
              </a:rPr>
              <a:t>)) % </a:t>
            </a:r>
            <a:r>
              <a:rPr lang="en-US" sz="1100" dirty="0" err="1">
                <a:latin typeface="Monaco" pitchFamily="2" charset="77"/>
              </a:rPr>
              <a:t>n_threads</a:t>
            </a:r>
            <a:r>
              <a:rPr lang="en-US" sz="1100" dirty="0">
                <a:latin typeface="Monaco" pitchFamily="2" charset="77"/>
              </a:rPr>
              <a:t>;</a:t>
            </a:r>
          </a:p>
          <a:p>
            <a:r>
              <a:rPr lang="en-US" sz="1100" dirty="0">
                <a:latin typeface="Monaco" pitchFamily="2" charset="77"/>
              </a:rPr>
              <a:t>});</a:t>
            </a:r>
          </a:p>
          <a:p>
            <a:endParaRPr lang="en-US" sz="1100" dirty="0"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200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1" grpId="0"/>
      <p:bldP spid="72" grpId="0"/>
      <p:bldP spid="12" grpId="0"/>
      <p:bldP spid="13" grpId="0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DD401-4ECC-EA47-AE2A-3B95C194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dense Cholesky</a:t>
            </a:r>
            <a:br>
              <a:rPr lang="en-US" dirty="0"/>
            </a:br>
            <a:r>
              <a:rPr lang="en-US" sz="2400" dirty="0"/>
              <a:t>Strong and weak scalings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DB9BF-3F82-4042-9D28-C9E343B2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30B8FB-36F0-9944-BCA0-52704B1F5AE9}"/>
              </a:ext>
            </a:extLst>
          </p:cNvPr>
          <p:cNvGrpSpPr/>
          <p:nvPr/>
        </p:nvGrpSpPr>
        <p:grpSpPr>
          <a:xfrm>
            <a:off x="1332945" y="1715652"/>
            <a:ext cx="5322017" cy="4859356"/>
            <a:chOff x="1529499" y="1360944"/>
            <a:chExt cx="5322017" cy="48593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747694-A0E1-EE48-9B31-DCE73AA69EA8}"/>
                </a:ext>
              </a:extLst>
            </p:cNvPr>
            <p:cNvSpPr txBox="1"/>
            <p:nvPr/>
          </p:nvSpPr>
          <p:spPr>
            <a:xfrm rot="16200000">
              <a:off x="1197733" y="1987845"/>
              <a:ext cx="9405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Time [sec.]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11F23B-5FAA-C742-9ADC-6AFC55E6A9F5}"/>
                </a:ext>
              </a:extLst>
            </p:cNvPr>
            <p:cNvSpPr txBox="1"/>
            <p:nvPr/>
          </p:nvSpPr>
          <p:spPr>
            <a:xfrm>
              <a:off x="2144172" y="3047613"/>
              <a:ext cx="16367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Cores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50571F-FB4C-FB40-B2D1-48145E609CD6}"/>
                </a:ext>
              </a:extLst>
            </p:cNvPr>
            <p:cNvSpPr txBox="1"/>
            <p:nvPr/>
          </p:nvSpPr>
          <p:spPr>
            <a:xfrm rot="16200000">
              <a:off x="1197733" y="4380588"/>
              <a:ext cx="9405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Time [sec.]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0CF216-2BDB-4F43-9F8B-A6B55416316A}"/>
                </a:ext>
              </a:extLst>
            </p:cNvPr>
            <p:cNvSpPr txBox="1"/>
            <p:nvPr/>
          </p:nvSpPr>
          <p:spPr>
            <a:xfrm>
              <a:off x="4629016" y="3047613"/>
              <a:ext cx="16367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Cores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94C4C1-2910-454F-B2A8-70EFEA733B3C}"/>
                </a:ext>
              </a:extLst>
            </p:cNvPr>
            <p:cNvSpPr txBox="1"/>
            <p:nvPr/>
          </p:nvSpPr>
          <p:spPr>
            <a:xfrm>
              <a:off x="4600151" y="5439151"/>
              <a:ext cx="16367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Block size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AE97B9-3187-6F4C-AD15-800364BEB632}"/>
                </a:ext>
              </a:extLst>
            </p:cNvPr>
            <p:cNvSpPr txBox="1"/>
            <p:nvPr/>
          </p:nvSpPr>
          <p:spPr>
            <a:xfrm>
              <a:off x="2157685" y="5439151"/>
              <a:ext cx="16367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40B39A-F30A-464F-A34C-63AC46702F00}"/>
                </a:ext>
              </a:extLst>
            </p:cNvPr>
            <p:cNvSpPr txBox="1"/>
            <p:nvPr/>
          </p:nvSpPr>
          <p:spPr>
            <a:xfrm>
              <a:off x="2047551" y="3330977"/>
              <a:ext cx="18299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TaskTorrent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C80460-98DA-814F-98C8-8681C5499807}"/>
                </a:ext>
              </a:extLst>
            </p:cNvPr>
            <p:cNvSpPr txBox="1"/>
            <p:nvPr/>
          </p:nvSpPr>
          <p:spPr>
            <a:xfrm>
              <a:off x="4532394" y="3320155"/>
              <a:ext cx="18299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err="1"/>
                <a:t>StarPU</a:t>
              </a:r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AAFE30-3C47-FC46-A32C-A51E658FC4EF}"/>
                </a:ext>
              </a:extLst>
            </p:cNvPr>
            <p:cNvSpPr txBox="1"/>
            <p:nvPr/>
          </p:nvSpPr>
          <p:spPr>
            <a:xfrm>
              <a:off x="2067177" y="5723709"/>
              <a:ext cx="18299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err="1"/>
                <a:t>ScaLAPACK</a:t>
              </a:r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16FD5B-5643-D74E-B4CE-3B4BF83F6FBD}"/>
                </a:ext>
              </a:extLst>
            </p:cNvPr>
            <p:cNvSpPr txBox="1"/>
            <p:nvPr/>
          </p:nvSpPr>
          <p:spPr>
            <a:xfrm>
              <a:off x="4043263" y="5697080"/>
              <a:ext cx="28082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Block size impact </a:t>
              </a:r>
            </a:p>
            <a:p>
              <a:pPr algn="ctr"/>
              <a:r>
                <a:rPr lang="en-US" sz="1400"/>
                <a:t>(N=65k, 1024 CPUs)</a:t>
              </a:r>
            </a:p>
          </p:txBody>
        </p:sp>
        <p:pic>
          <p:nvPicPr>
            <p:cNvPr id="16" name="Picture 15" descr="Chart, diagram, scatter chart&#10;&#10;Description automatically generated">
              <a:extLst>
                <a:ext uri="{FF2B5EF4-FFF2-40B4-BE49-F238E27FC236}">
                  <a16:creationId xmlns:a16="http://schemas.microsoft.com/office/drawing/2014/main" id="{59BA19E8-4AAB-5548-AA09-8C4B8CBF1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075" y="1360944"/>
              <a:ext cx="2085175" cy="1619996"/>
            </a:xfrm>
            <a:prstGeom prst="rect">
              <a:avLst/>
            </a:prstGeom>
          </p:spPr>
        </p:pic>
        <p:pic>
          <p:nvPicPr>
            <p:cNvPr id="17" name="Picture 16" descr="Chart, diagram, scatter chart&#10;&#10;Description automatically generated">
              <a:extLst>
                <a:ext uri="{FF2B5EF4-FFF2-40B4-BE49-F238E27FC236}">
                  <a16:creationId xmlns:a16="http://schemas.microsoft.com/office/drawing/2014/main" id="{67DCD3AD-1DC7-1043-8CB1-3004713FA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9043" y="1427690"/>
              <a:ext cx="2085175" cy="1619996"/>
            </a:xfrm>
            <a:prstGeom prst="rect">
              <a:avLst/>
            </a:prstGeom>
          </p:spPr>
        </p:pic>
        <p:pic>
          <p:nvPicPr>
            <p:cNvPr id="18" name="Picture 17" descr="Chart, diagram, scatter chart&#10;&#10;Description automatically generated">
              <a:extLst>
                <a:ext uri="{FF2B5EF4-FFF2-40B4-BE49-F238E27FC236}">
                  <a16:creationId xmlns:a16="http://schemas.microsoft.com/office/drawing/2014/main" id="{761AE838-84D8-8741-AA40-0FC3FF455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0544" y="3732181"/>
              <a:ext cx="2113065" cy="1666036"/>
            </a:xfrm>
            <a:prstGeom prst="rect">
              <a:avLst/>
            </a:prstGeom>
          </p:spPr>
        </p:pic>
        <p:pic>
          <p:nvPicPr>
            <p:cNvPr id="19" name="Picture 18" descr="Chart, diagram, scatter chart&#10;&#10;Description automatically generated">
              <a:extLst>
                <a:ext uri="{FF2B5EF4-FFF2-40B4-BE49-F238E27FC236}">
                  <a16:creationId xmlns:a16="http://schemas.microsoft.com/office/drawing/2014/main" id="{9D923E1A-9FD0-F941-B6EA-2AE2F2F6D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581" y="3773115"/>
              <a:ext cx="2113065" cy="1666036"/>
            </a:xfrm>
            <a:prstGeom prst="rect">
              <a:avLst/>
            </a:prstGeom>
          </p:spPr>
        </p:pic>
        <p:pic>
          <p:nvPicPr>
            <p:cNvPr id="20" name="Picture 19" descr="Chart, diagram, scatter chart&#10;&#10;Description automatically generated">
              <a:extLst>
                <a:ext uri="{FF2B5EF4-FFF2-40B4-BE49-F238E27FC236}">
                  <a16:creationId xmlns:a16="http://schemas.microsoft.com/office/drawing/2014/main" id="{0B0BB994-66B3-5542-8189-C680FF8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8449" y="1376493"/>
              <a:ext cx="361702" cy="161999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FBD1-E41C-444E-9916-334DC360739C}"/>
                </a:ext>
              </a:extLst>
            </p:cNvPr>
            <p:cNvSpPr txBox="1"/>
            <p:nvPr/>
          </p:nvSpPr>
          <p:spPr>
            <a:xfrm rot="16200000">
              <a:off x="3688182" y="4380588"/>
              <a:ext cx="9405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Time [sec.]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CA09BC-B86B-F74D-8232-D963C7DF3254}"/>
                </a:ext>
              </a:extLst>
            </p:cNvPr>
            <p:cNvSpPr txBox="1"/>
            <p:nvPr/>
          </p:nvSpPr>
          <p:spPr>
            <a:xfrm rot="16200000">
              <a:off x="3688182" y="1974814"/>
              <a:ext cx="9405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Time [sec.]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5A1CEA-8F7C-264F-84B4-B776D76B08EA}"/>
              </a:ext>
            </a:extLst>
          </p:cNvPr>
          <p:cNvGrpSpPr/>
          <p:nvPr/>
        </p:nvGrpSpPr>
        <p:grpSpPr>
          <a:xfrm>
            <a:off x="7500464" y="3481777"/>
            <a:ext cx="3361631" cy="3542759"/>
            <a:chOff x="7322696" y="1985554"/>
            <a:chExt cx="3361631" cy="35427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FD7C3D1-568D-AA4E-A3B1-F9874D583D4C}"/>
                </a:ext>
              </a:extLst>
            </p:cNvPr>
            <p:cNvGrpSpPr/>
            <p:nvPr/>
          </p:nvGrpSpPr>
          <p:grpSpPr>
            <a:xfrm>
              <a:off x="7630473" y="1985554"/>
              <a:ext cx="3053854" cy="3542759"/>
              <a:chOff x="7630473" y="1985554"/>
              <a:chExt cx="3053854" cy="354275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B34CE61-B23A-C047-A693-2E11D19781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42102" y="1985554"/>
                <a:ext cx="2671668" cy="1777711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F9E489-F29B-2C41-9705-17F0210FB5A5}"/>
                  </a:ext>
                </a:extLst>
              </p:cNvPr>
              <p:cNvSpPr txBox="1"/>
              <p:nvPr/>
            </p:nvSpPr>
            <p:spPr>
              <a:xfrm>
                <a:off x="7678945" y="4143318"/>
                <a:ext cx="3005382" cy="1384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Load balancing test</a:t>
                </a:r>
              </a:p>
              <a:p>
                <a:pPr algn="ctr"/>
                <a:r>
                  <a:rPr lang="en-US" sz="1400" dirty="0"/>
                  <a:t>Various average block sizes</a:t>
                </a:r>
              </a:p>
              <a:p>
                <a:pPr algn="ctr"/>
                <a:r>
                  <a:rPr lang="en-US" sz="1400" dirty="0"/>
                  <a:t>N=65k, 1024 CPUs</a:t>
                </a:r>
              </a:p>
              <a:p>
                <a:pPr algn="ctr"/>
                <a:endParaRPr lang="en-US" sz="1400" dirty="0"/>
              </a:p>
              <a:p>
                <a:pPr algn="ctr"/>
                <a:endParaRPr lang="en-US" sz="1400" dirty="0"/>
              </a:p>
              <a:p>
                <a:pPr algn="ctr"/>
                <a:endParaRPr lang="en-US" sz="14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7614E0-5679-B043-A0C4-011180B9CF60}"/>
                  </a:ext>
                </a:extLst>
              </p:cNvPr>
              <p:cNvSpPr txBox="1"/>
              <p:nvPr/>
            </p:nvSpPr>
            <p:spPr>
              <a:xfrm>
                <a:off x="7630473" y="3834630"/>
                <a:ext cx="300538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max block size / average block size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DA2FF2-F160-704B-9304-D5A7166EB1E4}"/>
                </a:ext>
              </a:extLst>
            </p:cNvPr>
            <p:cNvSpPr txBox="1"/>
            <p:nvPr/>
          </p:nvSpPr>
          <p:spPr>
            <a:xfrm rot="16200000">
              <a:off x="6900278" y="2695637"/>
              <a:ext cx="11526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Time [sec.]</a:t>
              </a:r>
            </a:p>
          </p:txBody>
        </p:sp>
      </p:grpSp>
      <p:graphicFrame>
        <p:nvGraphicFramePr>
          <p:cNvPr id="34" name="Table 7">
            <a:extLst>
              <a:ext uri="{FF2B5EF4-FFF2-40B4-BE49-F238E27FC236}">
                <a16:creationId xmlns:a16="http://schemas.microsoft.com/office/drawing/2014/main" id="{CA75F1B0-0291-554B-B7A5-703D77B20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232741"/>
              </p:ext>
            </p:extLst>
          </p:nvPr>
        </p:nvGraphicFramePr>
        <p:xfrm>
          <a:off x="7414807" y="1905478"/>
          <a:ext cx="1081380" cy="1081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345">
                  <a:extLst>
                    <a:ext uri="{9D8B030D-6E8A-4147-A177-3AD203B41FA5}">
                      <a16:colId xmlns:a16="http://schemas.microsoft.com/office/drawing/2014/main" val="1343190261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69622642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2691539457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489059787"/>
                    </a:ext>
                  </a:extLst>
                </a:gridCol>
              </a:tblGrid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911964108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542725269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2537121156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272305076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9FB5985D-A29A-564C-BC6C-71CDDC31EC9E}"/>
              </a:ext>
            </a:extLst>
          </p:cNvPr>
          <p:cNvSpPr txBox="1"/>
          <p:nvPr/>
        </p:nvSpPr>
        <p:spPr>
          <a:xfrm>
            <a:off x="7796639" y="154750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aphicFrame>
        <p:nvGraphicFramePr>
          <p:cNvPr id="36" name="Table 7">
            <a:extLst>
              <a:ext uri="{FF2B5EF4-FFF2-40B4-BE49-F238E27FC236}">
                <a16:creationId xmlns:a16="http://schemas.microsoft.com/office/drawing/2014/main" id="{F8B2C3D9-96C8-2048-844E-C9E1E857D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002991"/>
              </p:ext>
            </p:extLst>
          </p:nvPr>
        </p:nvGraphicFramePr>
        <p:xfrm>
          <a:off x="8818714" y="1900969"/>
          <a:ext cx="1081380" cy="1081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345">
                  <a:extLst>
                    <a:ext uri="{9D8B030D-6E8A-4147-A177-3AD203B41FA5}">
                      <a16:colId xmlns:a16="http://schemas.microsoft.com/office/drawing/2014/main" val="1343190261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69622642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2691539457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489059787"/>
                    </a:ext>
                  </a:extLst>
                </a:gridCol>
              </a:tblGrid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911964108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542725269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2537121156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27230507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EEB29776-C694-1948-AE6C-AB1DC291FD46}"/>
              </a:ext>
            </a:extLst>
          </p:cNvPr>
          <p:cNvSpPr txBox="1"/>
          <p:nvPr/>
        </p:nvSpPr>
        <p:spPr>
          <a:xfrm>
            <a:off x="9194196" y="2987550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Block ↦ node 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0174-2F80-DF49-9264-CC0109F724B7}"/>
              </a:ext>
            </a:extLst>
          </p:cNvPr>
          <p:cNvSpPr txBox="1"/>
          <p:nvPr/>
        </p:nvSpPr>
        <p:spPr>
          <a:xfrm>
            <a:off x="8518632" y="22479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4AFAF8E2-9884-C340-A1FC-C22CAB99A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183554"/>
              </p:ext>
            </p:extLst>
          </p:nvPr>
        </p:nvGraphicFramePr>
        <p:xfrm>
          <a:off x="9982200" y="1900009"/>
          <a:ext cx="1081380" cy="1081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345">
                  <a:extLst>
                    <a:ext uri="{9D8B030D-6E8A-4147-A177-3AD203B41FA5}">
                      <a16:colId xmlns:a16="http://schemas.microsoft.com/office/drawing/2014/main" val="1343190261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69622642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2691539457"/>
                    </a:ext>
                  </a:extLst>
                </a:gridCol>
                <a:gridCol w="270345">
                  <a:extLst>
                    <a:ext uri="{9D8B030D-6E8A-4147-A177-3AD203B41FA5}">
                      <a16:colId xmlns:a16="http://schemas.microsoft.com/office/drawing/2014/main" val="3489059787"/>
                    </a:ext>
                  </a:extLst>
                </a:gridCol>
              </a:tblGrid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911964108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542725269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2537121156"/>
                  </a:ext>
                </a:extLst>
              </a:tr>
              <a:tr h="2702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58394" marR="58394" marT="29197" marB="291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8394" marR="58394" marT="29197" marB="29197" anchor="ctr"/>
                </a:tc>
                <a:extLst>
                  <a:ext uri="{0D108BD9-81ED-4DB2-BD59-A6C34878D82A}">
                    <a16:rowId xmlns:a16="http://schemas.microsoft.com/office/drawing/2014/main" val="127230507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34B71CC-CE6E-7340-A094-8902CCD65D16}"/>
              </a:ext>
            </a:extLst>
          </p:cNvPr>
          <p:cNvSpPr txBox="1"/>
          <p:nvPr/>
        </p:nvSpPr>
        <p:spPr>
          <a:xfrm>
            <a:off x="9189714" y="1547509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5EB771-D251-7040-BDD4-79DB61A2DB03}"/>
              </a:ext>
            </a:extLst>
          </p:cNvPr>
          <p:cNvSpPr txBox="1"/>
          <p:nvPr/>
        </p:nvSpPr>
        <p:spPr>
          <a:xfrm>
            <a:off x="10362607" y="1570329"/>
            <a:ext cx="34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30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829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" grpId="0"/>
      <p:bldP spid="39" grpId="0"/>
      <p:bldP spid="4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75C0-EEF7-FF4A-B2B1-5D26B5EB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769AF-7A8B-BB4D-9C28-8943D6E9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TTOR combines PTG + AMs</a:t>
            </a:r>
          </a:p>
          <a:p>
            <a:r>
              <a:rPr lang="en-US" dirty="0"/>
              <a:t>Its design makes it</a:t>
            </a:r>
          </a:p>
          <a:p>
            <a:pPr lvl="1"/>
            <a:r>
              <a:rPr lang="en-US" dirty="0"/>
              <a:t>Lightweight, minimal overhead, parallel DAG exploration</a:t>
            </a:r>
          </a:p>
          <a:p>
            <a:pPr lvl="1"/>
            <a:r>
              <a:rPr lang="en-US" dirty="0"/>
              <a:t>Easy to use and integrate into an existing code</a:t>
            </a:r>
          </a:p>
          <a:p>
            <a:pPr lvl="1"/>
            <a:r>
              <a:rPr lang="en-US" dirty="0"/>
              <a:t>Good out-of-the-box performances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955E0-C75C-4340-AE43-BF53C0C9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5C3964-26B8-204B-A91F-7D2AA5CBA429}"/>
              </a:ext>
            </a:extLst>
          </p:cNvPr>
          <p:cNvSpPr/>
          <p:nvPr/>
        </p:nvSpPr>
        <p:spPr>
          <a:xfrm>
            <a:off x="838200" y="4283396"/>
            <a:ext cx="10640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leopoldcambier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tasktorrent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1888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1CA2-0322-204D-A902-ACF91BF8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Task-based distributed spaND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5E13A-26AC-8F4D-9B8F-F0BEE4DB2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TaskTorrent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C9680-D906-0246-96E4-CDF77951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84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>
            <a:extLst>
              <a:ext uri="{FF2B5EF4-FFF2-40B4-BE49-F238E27FC236}">
                <a16:creationId xmlns:a16="http://schemas.microsoft.com/office/drawing/2014/main" id="{E2C199C3-CEB1-F442-8411-C07EBFDC9DA0}"/>
              </a:ext>
            </a:extLst>
          </p:cNvPr>
          <p:cNvSpPr/>
          <p:nvPr/>
        </p:nvSpPr>
        <p:spPr>
          <a:xfrm>
            <a:off x="6003186" y="5221563"/>
            <a:ext cx="455057" cy="1965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E46AB-ED63-7649-8C6B-5D1CF075B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spaND sparsification is usually sequential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8E4CD-C573-4146-A609-1CE51854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5" name="Table 28">
            <a:extLst>
              <a:ext uri="{FF2B5EF4-FFF2-40B4-BE49-F238E27FC236}">
                <a16:creationId xmlns:a16="http://schemas.microsoft.com/office/drawing/2014/main" id="{77967A42-6680-F547-8BB5-8C24FCE85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948292"/>
              </p:ext>
            </p:extLst>
          </p:nvPr>
        </p:nvGraphicFramePr>
        <p:xfrm>
          <a:off x="1208238" y="4351176"/>
          <a:ext cx="2007569" cy="20051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571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341714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256285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384428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51257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</a:tblGrid>
              <a:tr h="51257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34171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38203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51257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C49C5E77-23B1-9345-9C85-2E544BE96087}"/>
              </a:ext>
            </a:extLst>
          </p:cNvPr>
          <p:cNvGrpSpPr/>
          <p:nvPr/>
        </p:nvGrpSpPr>
        <p:grpSpPr>
          <a:xfrm>
            <a:off x="838200" y="3919830"/>
            <a:ext cx="912205" cy="823001"/>
            <a:chOff x="838200" y="3919830"/>
            <a:chExt cx="912205" cy="8230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3330187-A541-F449-9EBC-5DA4D2DB2FC0}"/>
                    </a:ext>
                  </a:extLst>
                </p:cNvPr>
                <p:cNvSpPr txBox="1"/>
                <p:nvPr/>
              </p:nvSpPr>
              <p:spPr>
                <a:xfrm>
                  <a:off x="838200" y="4418190"/>
                  <a:ext cx="370038" cy="324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3330187-A541-F449-9EBC-5DA4D2DB2F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4418190"/>
                  <a:ext cx="370038" cy="324641"/>
                </a:xfrm>
                <a:prstGeom prst="rect">
                  <a:avLst/>
                </a:prstGeom>
                <a:blipFill>
                  <a:blip r:embed="rId2"/>
                  <a:stretch>
                    <a:fillRect l="-23333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AD58A2C-E502-7948-8AA8-17D84AFC7959}"/>
                    </a:ext>
                  </a:extLst>
                </p:cNvPr>
                <p:cNvSpPr txBox="1"/>
                <p:nvPr/>
              </p:nvSpPr>
              <p:spPr>
                <a:xfrm>
                  <a:off x="1329905" y="3919830"/>
                  <a:ext cx="420500" cy="3516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AD58A2C-E502-7948-8AA8-17D84AFC79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9905" y="3919830"/>
                  <a:ext cx="420500" cy="351699"/>
                </a:xfrm>
                <a:prstGeom prst="rect">
                  <a:avLst/>
                </a:prstGeom>
                <a:blipFill>
                  <a:blip r:embed="rId3"/>
                  <a:stretch>
                    <a:fillRect l="-17647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Table 28">
            <a:extLst>
              <a:ext uri="{FF2B5EF4-FFF2-40B4-BE49-F238E27FC236}">
                <a16:creationId xmlns:a16="http://schemas.microsoft.com/office/drawing/2014/main" id="{A7F2630B-BF13-714E-937A-4EBB3F362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219313"/>
              </p:ext>
            </p:extLst>
          </p:nvPr>
        </p:nvGraphicFramePr>
        <p:xfrm>
          <a:off x="3872965" y="4351177"/>
          <a:ext cx="2007568" cy="2005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85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256285">
                  <a:extLst>
                    <a:ext uri="{9D8B030D-6E8A-4147-A177-3AD203B41FA5}">
                      <a16:colId xmlns:a16="http://schemas.microsoft.com/office/drawing/2014/main" val="2465478538"/>
                    </a:ext>
                  </a:extLst>
                </a:gridCol>
                <a:gridCol w="341714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256285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384428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51257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</a:tblGrid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78696"/>
                  </a:ext>
                </a:extLst>
              </a:tr>
              <a:tr h="34171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38203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51257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</a:tbl>
          </a:graphicData>
        </a:graphic>
      </p:graphicFrame>
      <p:graphicFrame>
        <p:nvGraphicFramePr>
          <p:cNvPr id="10" name="Table 28">
            <a:extLst>
              <a:ext uri="{FF2B5EF4-FFF2-40B4-BE49-F238E27FC236}">
                <a16:creationId xmlns:a16="http://schemas.microsoft.com/office/drawing/2014/main" id="{0A706B3F-9737-ED4D-BA2C-DA1391373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71620"/>
              </p:ext>
            </p:extLst>
          </p:nvPr>
        </p:nvGraphicFramePr>
        <p:xfrm>
          <a:off x="6580897" y="4351177"/>
          <a:ext cx="2007568" cy="2005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85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256285">
                  <a:extLst>
                    <a:ext uri="{9D8B030D-6E8A-4147-A177-3AD203B41FA5}">
                      <a16:colId xmlns:a16="http://schemas.microsoft.com/office/drawing/2014/main" val="2465478538"/>
                    </a:ext>
                  </a:extLst>
                </a:gridCol>
                <a:gridCol w="341714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256285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384428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51257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</a:tblGrid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78696"/>
                  </a:ext>
                </a:extLst>
              </a:tr>
              <a:tr h="34171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38203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51257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274E521A-1959-7546-9CA0-BBC96C06DACF}"/>
              </a:ext>
            </a:extLst>
          </p:cNvPr>
          <p:cNvGrpSpPr/>
          <p:nvPr/>
        </p:nvGrpSpPr>
        <p:grpSpPr>
          <a:xfrm>
            <a:off x="6208678" y="3911580"/>
            <a:ext cx="1626713" cy="1587992"/>
            <a:chOff x="6208678" y="3911580"/>
            <a:chExt cx="1626713" cy="1587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CEBA434-C7B7-FB46-9D22-BB41F1A5B885}"/>
                    </a:ext>
                  </a:extLst>
                </p:cNvPr>
                <p:cNvSpPr txBox="1"/>
                <p:nvPr/>
              </p:nvSpPr>
              <p:spPr>
                <a:xfrm>
                  <a:off x="6208678" y="5140115"/>
                  <a:ext cx="370037" cy="3594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CEBA434-C7B7-FB46-9D22-BB41F1A5B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8678" y="5140115"/>
                  <a:ext cx="370037" cy="359457"/>
                </a:xfrm>
                <a:prstGeom prst="rect">
                  <a:avLst/>
                </a:prstGeom>
                <a:blipFill>
                  <a:blip r:embed="rId4"/>
                  <a:stretch>
                    <a:fillRect l="-20000" r="-3333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C47D64C-865A-814C-8571-C7C955493ED7}"/>
                    </a:ext>
                  </a:extLst>
                </p:cNvPr>
                <p:cNvSpPr txBox="1"/>
                <p:nvPr/>
              </p:nvSpPr>
              <p:spPr>
                <a:xfrm>
                  <a:off x="7414891" y="3911580"/>
                  <a:ext cx="420500" cy="386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C47D64C-865A-814C-8571-C7C955493E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4891" y="3911580"/>
                  <a:ext cx="420500" cy="386516"/>
                </a:xfrm>
                <a:prstGeom prst="rect">
                  <a:avLst/>
                </a:prstGeom>
                <a:blipFill>
                  <a:blip r:embed="rId5"/>
                  <a:stretch>
                    <a:fillRect l="-17647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F716F8D5-DB52-694A-A92D-739090547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23088"/>
              </p:ext>
            </p:extLst>
          </p:nvPr>
        </p:nvGraphicFramePr>
        <p:xfrm>
          <a:off x="9288829" y="4351176"/>
          <a:ext cx="2007569" cy="20051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85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256285">
                  <a:extLst>
                    <a:ext uri="{9D8B030D-6E8A-4147-A177-3AD203B41FA5}">
                      <a16:colId xmlns:a16="http://schemas.microsoft.com/office/drawing/2014/main" val="2465478538"/>
                    </a:ext>
                  </a:extLst>
                </a:gridCol>
                <a:gridCol w="341714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128143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128143">
                  <a:extLst>
                    <a:ext uri="{9D8B030D-6E8A-4147-A177-3AD203B41FA5}">
                      <a16:colId xmlns:a16="http://schemas.microsoft.com/office/drawing/2014/main" val="2329919344"/>
                    </a:ext>
                  </a:extLst>
                </a:gridCol>
                <a:gridCol w="384428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51257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</a:tblGrid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78696"/>
                  </a:ext>
                </a:extLst>
              </a:tr>
              <a:tr h="34171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12814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12814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46682567"/>
                  </a:ext>
                </a:extLst>
              </a:tr>
              <a:tr h="38203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51257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</a:tbl>
          </a:graphicData>
        </a:graphic>
      </p:graphicFrame>
      <p:sp>
        <p:nvSpPr>
          <p:cNvPr id="16" name="Right Arrow 15">
            <a:extLst>
              <a:ext uri="{FF2B5EF4-FFF2-40B4-BE49-F238E27FC236}">
                <a16:creationId xmlns:a16="http://schemas.microsoft.com/office/drawing/2014/main" id="{3C687DD1-9BC9-1C49-A413-FFD517180AE7}"/>
              </a:ext>
            </a:extLst>
          </p:cNvPr>
          <p:cNvSpPr/>
          <p:nvPr/>
        </p:nvSpPr>
        <p:spPr>
          <a:xfrm>
            <a:off x="3323710" y="5255483"/>
            <a:ext cx="455057" cy="19656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77647C6-6860-CB46-B1D7-935D9FCAB5B9}"/>
              </a:ext>
            </a:extLst>
          </p:cNvPr>
          <p:cNvSpPr/>
          <p:nvPr/>
        </p:nvSpPr>
        <p:spPr>
          <a:xfrm>
            <a:off x="8711118" y="5255483"/>
            <a:ext cx="455057" cy="19656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A19807-1F14-C74D-89AF-4916FE27BDD5}"/>
              </a:ext>
            </a:extLst>
          </p:cNvPr>
          <p:cNvGrpSpPr/>
          <p:nvPr/>
        </p:nvGrpSpPr>
        <p:grpSpPr>
          <a:xfrm>
            <a:off x="1483720" y="3270825"/>
            <a:ext cx="7906045" cy="2072564"/>
            <a:chOff x="1660723" y="2963066"/>
            <a:chExt cx="6195827" cy="24466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05B129-48D1-3440-9382-90D17BD66977}"/>
                </a:ext>
              </a:extLst>
            </p:cNvPr>
            <p:cNvSpPr txBox="1"/>
            <p:nvPr/>
          </p:nvSpPr>
          <p:spPr>
            <a:xfrm>
              <a:off x="5810085" y="2963066"/>
              <a:ext cx="2046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Dependency!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EE7E53F-B55F-3044-8CFD-52DFBD597EF0}"/>
                </a:ext>
              </a:extLst>
            </p:cNvPr>
            <p:cNvSpPr/>
            <p:nvPr/>
          </p:nvSpPr>
          <p:spPr>
            <a:xfrm>
              <a:off x="1660723" y="3296646"/>
              <a:ext cx="4777327" cy="2113106"/>
            </a:xfrm>
            <a:custGeom>
              <a:avLst/>
              <a:gdLst>
                <a:gd name="connsiteX0" fmla="*/ 0 w 6991109"/>
                <a:gd name="connsiteY0" fmla="*/ 1496954 h 2203010"/>
                <a:gd name="connsiteX1" fmla="*/ 2812648 w 6991109"/>
                <a:gd name="connsiteY1" fmla="*/ 154291 h 2203010"/>
                <a:gd name="connsiteX2" fmla="*/ 5312780 w 6991109"/>
                <a:gd name="connsiteY2" fmla="*/ 258463 h 2203010"/>
                <a:gd name="connsiteX3" fmla="*/ 6991109 w 6991109"/>
                <a:gd name="connsiteY3" fmla="*/ 2203010 h 2203010"/>
                <a:gd name="connsiteX0" fmla="*/ 0 w 6927693"/>
                <a:gd name="connsiteY0" fmla="*/ 1262830 h 2188599"/>
                <a:gd name="connsiteX1" fmla="*/ 2749232 w 6927693"/>
                <a:gd name="connsiteY1" fmla="*/ 139880 h 2188599"/>
                <a:gd name="connsiteX2" fmla="*/ 5249364 w 6927693"/>
                <a:gd name="connsiteY2" fmla="*/ 244052 h 2188599"/>
                <a:gd name="connsiteX3" fmla="*/ 6927693 w 6927693"/>
                <a:gd name="connsiteY3" fmla="*/ 2188599 h 2188599"/>
                <a:gd name="connsiteX0" fmla="*/ 0 w 6927693"/>
                <a:gd name="connsiteY0" fmla="*/ 1295520 h 2221289"/>
                <a:gd name="connsiteX1" fmla="*/ 3002896 w 6927693"/>
                <a:gd name="connsiteY1" fmla="*/ 115254 h 2221289"/>
                <a:gd name="connsiteX2" fmla="*/ 5249364 w 6927693"/>
                <a:gd name="connsiteY2" fmla="*/ 276742 h 2221289"/>
                <a:gd name="connsiteX3" fmla="*/ 6927693 w 6927693"/>
                <a:gd name="connsiteY3" fmla="*/ 2221289 h 2221289"/>
                <a:gd name="connsiteX0" fmla="*/ 0 w 6927693"/>
                <a:gd name="connsiteY0" fmla="*/ 1275561 h 2201330"/>
                <a:gd name="connsiteX1" fmla="*/ 3002896 w 6927693"/>
                <a:gd name="connsiteY1" fmla="*/ 95295 h 2201330"/>
                <a:gd name="connsiteX2" fmla="*/ 5249364 w 6927693"/>
                <a:gd name="connsiteY2" fmla="*/ 256783 h 2201330"/>
                <a:gd name="connsiteX3" fmla="*/ 6927693 w 6927693"/>
                <a:gd name="connsiteY3" fmla="*/ 2201330 h 220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693" h="2201330">
                  <a:moveTo>
                    <a:pt x="0" y="1275561"/>
                  </a:moveTo>
                  <a:cubicBezTo>
                    <a:pt x="963592" y="707437"/>
                    <a:pt x="2115319" y="217327"/>
                    <a:pt x="3002896" y="95295"/>
                  </a:cubicBezTo>
                  <a:cubicBezTo>
                    <a:pt x="3890473" y="-26737"/>
                    <a:pt x="4552954" y="-84670"/>
                    <a:pt x="5249364" y="256783"/>
                  </a:cubicBezTo>
                  <a:cubicBezTo>
                    <a:pt x="5945774" y="598236"/>
                    <a:pt x="6436733" y="1399783"/>
                    <a:pt x="6927693" y="2201330"/>
                  </a:cubicBezTo>
                </a:path>
              </a:pathLst>
            </a:custGeom>
            <a:noFill/>
            <a:ln w="1524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307D5AB-E438-3F4D-9BA6-235834FB103E}"/>
                  </a:ext>
                </a:extLst>
              </p:cNvPr>
              <p:cNvSpPr/>
              <p:nvPr/>
            </p:nvSpPr>
            <p:spPr>
              <a:xfrm>
                <a:off x="838200" y="1386601"/>
                <a:ext cx="6096000" cy="19927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</a:rPr>
                  <a:t>For level k = 1, …, 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</a:rPr>
                  <a:t>Eliminate interiors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</a:rPr>
                  <a:t>Scale interfaces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Sparsify interfaces 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000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000" dirty="0"/>
                  <a:t> (depends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𝑛𝑝</m:t>
                        </m:r>
                      </m:sub>
                    </m:sSub>
                  </m:oMath>
                </a14:m>
                <a:r>
                  <a:rPr lang="en-US" sz="2000" dirty="0"/>
                  <a:t> for all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𝑛𝑝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𝑝𝑐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307D5AB-E438-3F4D-9BA6-235834FB1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86601"/>
                <a:ext cx="6096000" cy="1992725"/>
              </a:xfrm>
              <a:prstGeom prst="rect">
                <a:avLst/>
              </a:prstGeom>
              <a:blipFill>
                <a:blip r:embed="rId6"/>
                <a:stretch>
                  <a:fillRect l="-1247" t="-1266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6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30DD-E885-9346-8090-54FECA55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Three-parts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3689D-CA4C-D843-83A2-2DF101EE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</a:t>
            </a:fld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0F12E5E-66C9-B14F-B494-C238635F50F5}"/>
              </a:ext>
            </a:extLst>
          </p:cNvPr>
          <p:cNvGrpSpPr/>
          <p:nvPr/>
        </p:nvGrpSpPr>
        <p:grpSpPr>
          <a:xfrm>
            <a:off x="1266583" y="1700642"/>
            <a:ext cx="3712043" cy="1697664"/>
            <a:chOff x="2097404" y="1868130"/>
            <a:chExt cx="3712043" cy="16976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582337-AF6E-CE4C-B9C3-4BE0A2AFAEC5}"/>
                </a:ext>
              </a:extLst>
            </p:cNvPr>
            <p:cNvSpPr txBox="1"/>
            <p:nvPr/>
          </p:nvSpPr>
          <p:spPr>
            <a:xfrm>
              <a:off x="2097404" y="1868130"/>
              <a:ext cx="37120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Sparsified Nested Dissection</a:t>
              </a:r>
            </a:p>
            <a:p>
              <a:pPr algn="ctr"/>
              <a:r>
                <a:rPr lang="en-US" sz="2400" dirty="0"/>
                <a:t>(spaND)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71CEFCD-5D9E-0E43-82A4-88C47509C465}"/>
                    </a:ext>
                  </a:extLst>
                </p:cNvPr>
                <p:cNvSpPr/>
                <p:nvPr/>
              </p:nvSpPr>
              <p:spPr>
                <a:xfrm>
                  <a:off x="4237044" y="2952615"/>
                  <a:ext cx="119558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71CEFCD-5D9E-0E43-82A4-88C47509C4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7044" y="2952615"/>
                  <a:ext cx="119558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BFB0FD-6A37-6341-BDD2-A210A0799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213" y="2803567"/>
              <a:ext cx="1637823" cy="762227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49DE85D-C05E-A44C-BF94-32B073B8E725}"/>
              </a:ext>
            </a:extLst>
          </p:cNvPr>
          <p:cNvGrpSpPr/>
          <p:nvPr/>
        </p:nvGrpSpPr>
        <p:grpSpPr>
          <a:xfrm>
            <a:off x="7590091" y="1444881"/>
            <a:ext cx="3217262" cy="2057378"/>
            <a:chOff x="7001969" y="1868130"/>
            <a:chExt cx="3217262" cy="20573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83D9D8-F00C-384D-9B3E-49534A9E7841}"/>
                </a:ext>
              </a:extLst>
            </p:cNvPr>
            <p:cNvSpPr txBox="1"/>
            <p:nvPr/>
          </p:nvSpPr>
          <p:spPr>
            <a:xfrm>
              <a:off x="7242277" y="1868130"/>
              <a:ext cx="27366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Task-based runtimes</a:t>
              </a:r>
            </a:p>
            <a:p>
              <a:pPr algn="ctr"/>
              <a:r>
                <a:rPr lang="en-US" sz="2400" dirty="0"/>
                <a:t>TaskTorrent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14E62C-CDE4-FF44-B523-4D0FA5C454BE}"/>
                </a:ext>
              </a:extLst>
            </p:cNvPr>
            <p:cNvGrpSpPr/>
            <p:nvPr/>
          </p:nvGrpSpPr>
          <p:grpSpPr>
            <a:xfrm>
              <a:off x="7001969" y="2794922"/>
              <a:ext cx="3217262" cy="1130586"/>
              <a:chOff x="2566960" y="3555515"/>
              <a:chExt cx="7156133" cy="251475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73B375E-3651-684B-BAFB-F42A06EFF291}"/>
                  </a:ext>
                </a:extLst>
              </p:cNvPr>
              <p:cNvSpPr/>
              <p:nvPr/>
            </p:nvSpPr>
            <p:spPr>
              <a:xfrm>
                <a:off x="3405329" y="3555515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540D903-8523-B748-AEEF-EF9255868E15}"/>
                  </a:ext>
                </a:extLst>
              </p:cNvPr>
              <p:cNvSpPr/>
              <p:nvPr/>
            </p:nvSpPr>
            <p:spPr>
              <a:xfrm>
                <a:off x="4337415" y="4113007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CAD2F55-8E7E-6245-9C5B-8F5657D907C3}"/>
                  </a:ext>
                </a:extLst>
              </p:cNvPr>
              <p:cNvSpPr/>
              <p:nvPr/>
            </p:nvSpPr>
            <p:spPr>
              <a:xfrm>
                <a:off x="3576585" y="4748980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27CEECE-2BDE-5D45-96FC-0E02179EBD1E}"/>
                  </a:ext>
                </a:extLst>
              </p:cNvPr>
              <p:cNvSpPr/>
              <p:nvPr/>
            </p:nvSpPr>
            <p:spPr>
              <a:xfrm>
                <a:off x="4193739" y="5269471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DE21488-AB77-D544-82B9-AC424CBB8FA3}"/>
                  </a:ext>
                </a:extLst>
              </p:cNvPr>
              <p:cNvSpPr/>
              <p:nvPr/>
            </p:nvSpPr>
            <p:spPr>
              <a:xfrm>
                <a:off x="4999036" y="4562683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6FB670D-3101-304D-9984-B7BE79B8630D}"/>
                  </a:ext>
                </a:extLst>
              </p:cNvPr>
              <p:cNvSpPr/>
              <p:nvPr/>
            </p:nvSpPr>
            <p:spPr>
              <a:xfrm>
                <a:off x="2993224" y="5271091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C684FC3-9DA9-1846-9604-212B70B3ED01}"/>
                  </a:ext>
                </a:extLst>
              </p:cNvPr>
              <p:cNvSpPr/>
              <p:nvPr/>
            </p:nvSpPr>
            <p:spPr>
              <a:xfrm>
                <a:off x="3787127" y="5719231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475EFA8-13DB-CB4E-ACB1-10969D566921}"/>
                  </a:ext>
                </a:extLst>
              </p:cNvPr>
              <p:cNvSpPr/>
              <p:nvPr/>
            </p:nvSpPr>
            <p:spPr>
              <a:xfrm>
                <a:off x="2566960" y="4218635"/>
                <a:ext cx="298760" cy="298760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8A0C664-9128-2C48-89C3-F32F2046C705}"/>
                  </a:ext>
                </a:extLst>
              </p:cNvPr>
              <p:cNvCxnSpPr>
                <a:cxnSpLocks/>
                <a:stCxn id="14" idx="5"/>
                <a:endCxn id="15" idx="1"/>
              </p:cNvCxnSpPr>
              <p:nvPr/>
            </p:nvCxnSpPr>
            <p:spPr>
              <a:xfrm>
                <a:off x="3660338" y="3810523"/>
                <a:ext cx="720831" cy="346236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64CC02E-F904-124D-BBBA-7E81F5A64731}"/>
                  </a:ext>
                </a:extLst>
              </p:cNvPr>
              <p:cNvCxnSpPr>
                <a:cxnSpLocks/>
                <a:stCxn id="14" idx="3"/>
                <a:endCxn id="21" idx="7"/>
              </p:cNvCxnSpPr>
              <p:nvPr/>
            </p:nvCxnSpPr>
            <p:spPr>
              <a:xfrm flipH="1">
                <a:off x="2821969" y="3810523"/>
                <a:ext cx="627113" cy="451864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A749DC-6759-5442-B251-A80303CB4153}"/>
                  </a:ext>
                </a:extLst>
              </p:cNvPr>
              <p:cNvCxnSpPr>
                <a:cxnSpLocks/>
                <a:stCxn id="14" idx="4"/>
                <a:endCxn id="19" idx="0"/>
              </p:cNvCxnSpPr>
              <p:nvPr/>
            </p:nvCxnSpPr>
            <p:spPr>
              <a:xfrm flipH="1">
                <a:off x="3142605" y="3854275"/>
                <a:ext cx="412105" cy="1416816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91138FA-C6EA-6E4F-BF0D-92702249BFA6}"/>
                  </a:ext>
                </a:extLst>
              </p:cNvPr>
              <p:cNvCxnSpPr>
                <a:cxnSpLocks/>
                <a:stCxn id="16" idx="4"/>
                <a:endCxn id="20" idx="0"/>
              </p:cNvCxnSpPr>
              <p:nvPr/>
            </p:nvCxnSpPr>
            <p:spPr>
              <a:xfrm>
                <a:off x="3725966" y="5047740"/>
                <a:ext cx="210541" cy="671491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EC8F6B7-916B-1E4E-8D7B-538EFBFE03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1169" y="4389050"/>
                <a:ext cx="143676" cy="857704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1A2FA02-7012-AA46-92A2-E428C4F513FD}"/>
                  </a:ext>
                </a:extLst>
              </p:cNvPr>
              <p:cNvCxnSpPr>
                <a:cxnSpLocks/>
                <a:stCxn id="15" idx="5"/>
                <a:endCxn id="18" idx="1"/>
              </p:cNvCxnSpPr>
              <p:nvPr/>
            </p:nvCxnSpPr>
            <p:spPr>
              <a:xfrm>
                <a:off x="4592424" y="4368015"/>
                <a:ext cx="450365" cy="238420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765148E-B2ED-1E4C-8926-1F25927237C8}"/>
                  </a:ext>
                </a:extLst>
              </p:cNvPr>
              <p:cNvCxnSpPr>
                <a:cxnSpLocks/>
                <a:stCxn id="21" idx="5"/>
                <a:endCxn id="16" idx="2"/>
              </p:cNvCxnSpPr>
              <p:nvPr/>
            </p:nvCxnSpPr>
            <p:spPr>
              <a:xfrm>
                <a:off x="2821969" y="4473642"/>
                <a:ext cx="754617" cy="424719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3667CA0-7F7D-0447-9772-9AF37A1CE4AE}"/>
                  </a:ext>
                </a:extLst>
              </p:cNvPr>
              <p:cNvSpPr/>
              <p:nvPr/>
            </p:nvSpPr>
            <p:spPr>
              <a:xfrm>
                <a:off x="8001883" y="4199577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991BAFD-5201-0040-9B85-F4D4060A67D1}"/>
                  </a:ext>
                </a:extLst>
              </p:cNvPr>
              <p:cNvSpPr/>
              <p:nvPr/>
            </p:nvSpPr>
            <p:spPr>
              <a:xfrm>
                <a:off x="8413485" y="3630204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EF1D978-B513-144F-B3E1-3D636F9C0AE6}"/>
                  </a:ext>
                </a:extLst>
              </p:cNvPr>
              <p:cNvSpPr/>
              <p:nvPr/>
            </p:nvSpPr>
            <p:spPr>
              <a:xfrm>
                <a:off x="7119761" y="4541859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EAA4F84-6A94-404B-9948-D061D8BA8A72}"/>
                  </a:ext>
                </a:extLst>
              </p:cNvPr>
              <p:cNvSpPr/>
              <p:nvPr/>
            </p:nvSpPr>
            <p:spPr>
              <a:xfrm>
                <a:off x="8619036" y="5269471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E9C0694-18B7-9C44-A759-EEC87D9296C3}"/>
                  </a:ext>
                </a:extLst>
              </p:cNvPr>
              <p:cNvSpPr/>
              <p:nvPr/>
            </p:nvSpPr>
            <p:spPr>
              <a:xfrm>
                <a:off x="9424333" y="4562683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90F3A86-173D-484E-A211-8B5B9E3F5153}"/>
                  </a:ext>
                </a:extLst>
              </p:cNvPr>
              <p:cNvSpPr/>
              <p:nvPr/>
            </p:nvSpPr>
            <p:spPr>
              <a:xfrm>
                <a:off x="7787671" y="5047740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0B4AC68-AA8F-094B-81A7-5D53A4E37EDF}"/>
                  </a:ext>
                </a:extLst>
              </p:cNvPr>
              <p:cNvSpPr/>
              <p:nvPr/>
            </p:nvSpPr>
            <p:spPr>
              <a:xfrm>
                <a:off x="7340752" y="5771512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6609FA-C0DB-064B-8D1D-C5D54F751760}"/>
                  </a:ext>
                </a:extLst>
              </p:cNvPr>
              <p:cNvSpPr/>
              <p:nvPr/>
            </p:nvSpPr>
            <p:spPr>
              <a:xfrm>
                <a:off x="6949528" y="3574743"/>
                <a:ext cx="298760" cy="298760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Source Sans Pro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A4D4557-A2AF-594F-9085-E5D14D3AA614}"/>
                  </a:ext>
                </a:extLst>
              </p:cNvPr>
              <p:cNvCxnSpPr>
                <a:cxnSpLocks/>
                <a:stCxn id="29" idx="2"/>
                <a:endCxn id="36" idx="5"/>
              </p:cNvCxnSpPr>
              <p:nvPr/>
            </p:nvCxnSpPr>
            <p:spPr>
              <a:xfrm flipH="1" flipV="1">
                <a:off x="7204536" y="3829751"/>
                <a:ext cx="797347" cy="519207"/>
              </a:xfrm>
              <a:prstGeom prst="straightConnector1">
                <a:avLst/>
              </a:prstGeom>
              <a:ln w="31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81AEBBE-F8AD-9D4C-BD25-0BA449F7ABD4}"/>
                  </a:ext>
                </a:extLst>
              </p:cNvPr>
              <p:cNvCxnSpPr>
                <a:cxnSpLocks/>
                <a:stCxn id="33" idx="2"/>
                <a:endCxn id="31" idx="6"/>
              </p:cNvCxnSpPr>
              <p:nvPr/>
            </p:nvCxnSpPr>
            <p:spPr>
              <a:xfrm flipH="1" flipV="1">
                <a:off x="7418522" y="4691239"/>
                <a:ext cx="2005812" cy="20824"/>
              </a:xfrm>
              <a:prstGeom prst="straightConnector1">
                <a:avLst/>
              </a:prstGeom>
              <a:ln w="31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FCA3006-7948-6D42-9EB6-7A45164840C4}"/>
                  </a:ext>
                </a:extLst>
              </p:cNvPr>
              <p:cNvCxnSpPr>
                <a:cxnSpLocks/>
                <a:stCxn id="30" idx="3"/>
                <a:endCxn id="29" idx="7"/>
              </p:cNvCxnSpPr>
              <p:nvPr/>
            </p:nvCxnSpPr>
            <p:spPr>
              <a:xfrm flipH="1">
                <a:off x="8256891" y="3885212"/>
                <a:ext cx="200347" cy="358117"/>
              </a:xfrm>
              <a:prstGeom prst="straightConnector1">
                <a:avLst/>
              </a:prstGeom>
              <a:ln w="31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A83C091-CE9B-6940-BD97-2371B9B51B92}"/>
                  </a:ext>
                </a:extLst>
              </p:cNvPr>
              <p:cNvCxnSpPr>
                <a:cxnSpLocks/>
                <a:stCxn id="30" idx="5"/>
                <a:endCxn id="33" idx="1"/>
              </p:cNvCxnSpPr>
              <p:nvPr/>
            </p:nvCxnSpPr>
            <p:spPr>
              <a:xfrm>
                <a:off x="8668493" y="3885213"/>
                <a:ext cx="799592" cy="721223"/>
              </a:xfrm>
              <a:prstGeom prst="straightConnector1">
                <a:avLst/>
              </a:prstGeom>
              <a:ln w="31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21158B8-837C-F54C-8332-05E377B5F3E3}"/>
                  </a:ext>
                </a:extLst>
              </p:cNvPr>
              <p:cNvCxnSpPr>
                <a:cxnSpLocks/>
                <a:stCxn id="34" idx="1"/>
                <a:endCxn id="31" idx="5"/>
              </p:cNvCxnSpPr>
              <p:nvPr/>
            </p:nvCxnSpPr>
            <p:spPr>
              <a:xfrm flipH="1" flipV="1">
                <a:off x="7374770" y="4796865"/>
                <a:ext cx="456653" cy="294627"/>
              </a:xfrm>
              <a:prstGeom prst="straightConnector1">
                <a:avLst/>
              </a:prstGeom>
              <a:ln w="31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E4F54E1-D661-3046-B6CC-78F63203396B}"/>
                  </a:ext>
                </a:extLst>
              </p:cNvPr>
              <p:cNvCxnSpPr>
                <a:cxnSpLocks/>
                <a:stCxn id="32" idx="1"/>
                <a:endCxn id="29" idx="5"/>
              </p:cNvCxnSpPr>
              <p:nvPr/>
            </p:nvCxnSpPr>
            <p:spPr>
              <a:xfrm flipH="1" flipV="1">
                <a:off x="8256889" y="4454586"/>
                <a:ext cx="405899" cy="858637"/>
              </a:xfrm>
              <a:prstGeom prst="straightConnector1">
                <a:avLst/>
              </a:prstGeom>
              <a:ln w="31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F78E883A-09BD-414E-AC0A-26AB386ACA3C}"/>
                  </a:ext>
                </a:extLst>
              </p:cNvPr>
              <p:cNvCxnSpPr>
                <a:cxnSpLocks/>
                <a:stCxn id="34" idx="3"/>
                <a:endCxn id="35" idx="7"/>
              </p:cNvCxnSpPr>
              <p:nvPr/>
            </p:nvCxnSpPr>
            <p:spPr>
              <a:xfrm flipH="1">
                <a:off x="7595761" y="5302749"/>
                <a:ext cx="235663" cy="512516"/>
              </a:xfrm>
              <a:prstGeom prst="straightConnector1">
                <a:avLst/>
              </a:prstGeom>
              <a:ln w="31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58E6B71-5BC3-1946-917C-8BF96341C6F2}"/>
                  </a:ext>
                </a:extLst>
              </p:cNvPr>
              <p:cNvCxnSpPr>
                <a:cxnSpLocks/>
                <a:stCxn id="36" idx="2"/>
                <a:endCxn id="15" idx="6"/>
              </p:cNvCxnSpPr>
              <p:nvPr/>
            </p:nvCxnSpPr>
            <p:spPr>
              <a:xfrm flipH="1">
                <a:off x="4636177" y="3724123"/>
                <a:ext cx="2313353" cy="538264"/>
              </a:xfrm>
              <a:prstGeom prst="straightConnector1">
                <a:avLst/>
              </a:prstGeom>
              <a:ln w="31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85886C8-7882-7648-B806-82CE63C35D39}"/>
                  </a:ext>
                </a:extLst>
              </p:cNvPr>
              <p:cNvCxnSpPr>
                <a:cxnSpLocks/>
                <a:stCxn id="34" idx="2"/>
                <a:endCxn id="16" idx="6"/>
              </p:cNvCxnSpPr>
              <p:nvPr/>
            </p:nvCxnSpPr>
            <p:spPr>
              <a:xfrm flipH="1" flipV="1">
                <a:off x="3875346" y="4898360"/>
                <a:ext cx="3912325" cy="298760"/>
              </a:xfrm>
              <a:prstGeom prst="straightConnector1">
                <a:avLst/>
              </a:prstGeom>
              <a:ln w="31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62B6BE5-7088-F04B-BA4C-C8FC7CD2EF57}"/>
                  </a:ext>
                </a:extLst>
              </p:cNvPr>
              <p:cNvCxnSpPr>
                <a:cxnSpLocks/>
                <a:stCxn id="14" idx="6"/>
                <a:endCxn id="31" idx="1"/>
              </p:cNvCxnSpPr>
              <p:nvPr/>
            </p:nvCxnSpPr>
            <p:spPr>
              <a:xfrm>
                <a:off x="3704089" y="3704895"/>
                <a:ext cx="3459424" cy="880716"/>
              </a:xfrm>
              <a:prstGeom prst="straightConnector1">
                <a:avLst/>
              </a:prstGeom>
              <a:ln w="31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FB0E56-0026-3B4A-A1F8-BB38008E0ED0}"/>
              </a:ext>
            </a:extLst>
          </p:cNvPr>
          <p:cNvGrpSpPr/>
          <p:nvPr/>
        </p:nvGrpSpPr>
        <p:grpSpPr>
          <a:xfrm>
            <a:off x="4284615" y="2702612"/>
            <a:ext cx="3622571" cy="3943051"/>
            <a:chOff x="4284615" y="2702612"/>
            <a:chExt cx="3622571" cy="39430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11126F7-1A6E-3E4C-B2AC-B354F3D4DAE4}"/>
                </a:ext>
              </a:extLst>
            </p:cNvPr>
            <p:cNvGrpSpPr/>
            <p:nvPr/>
          </p:nvGrpSpPr>
          <p:grpSpPr>
            <a:xfrm>
              <a:off x="4284615" y="3502259"/>
              <a:ext cx="3622571" cy="3143404"/>
              <a:chOff x="4284615" y="3688801"/>
              <a:chExt cx="3622571" cy="314340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B3FC5D-61ED-2A46-9754-E2033DACED9C}"/>
                  </a:ext>
                </a:extLst>
              </p:cNvPr>
              <p:cNvSpPr txBox="1"/>
              <p:nvPr/>
            </p:nvSpPr>
            <p:spPr>
              <a:xfrm>
                <a:off x="4978626" y="3688801"/>
                <a:ext cx="22535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Parallel spaND</a:t>
                </a:r>
              </a:p>
              <a:p>
                <a:pPr algn="ctr"/>
                <a:r>
                  <a:rPr lang="en-US" sz="2400" dirty="0"/>
                  <a:t>with TaskTorrent</a:t>
                </a:r>
              </a:p>
            </p:txBody>
          </p:sp>
          <p:pic>
            <p:nvPicPr>
              <p:cNvPr id="51" name="Picture 50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4034D28A-AB4A-124F-9B4A-3729BB6A7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4615" y="4541026"/>
                <a:ext cx="3622571" cy="2291179"/>
              </a:xfrm>
              <a:prstGeom prst="rect">
                <a:avLst/>
              </a:prstGeom>
              <a:ln w="3175">
                <a:noFill/>
              </a:ln>
            </p:spPr>
          </p:pic>
        </p:grpSp>
        <p:sp>
          <p:nvSpPr>
            <p:cNvPr id="66" name="Down Arrow 65">
              <a:extLst>
                <a:ext uri="{FF2B5EF4-FFF2-40B4-BE49-F238E27FC236}">
                  <a16:creationId xmlns:a16="http://schemas.microsoft.com/office/drawing/2014/main" id="{D9EDD0E8-ED97-224D-8892-540FB4E99829}"/>
                </a:ext>
              </a:extLst>
            </p:cNvPr>
            <p:cNvSpPr/>
            <p:nvPr/>
          </p:nvSpPr>
          <p:spPr>
            <a:xfrm>
              <a:off x="5944959" y="2702612"/>
              <a:ext cx="301980" cy="770700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E30B-6DEB-3948-906A-CEF2E0B1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Simultaneous sparsification is more concurrent...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34293-408D-5B44-935B-B17BF2FD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5" name="Table 28">
            <a:extLst>
              <a:ext uri="{FF2B5EF4-FFF2-40B4-BE49-F238E27FC236}">
                <a16:creationId xmlns:a16="http://schemas.microsoft.com/office/drawing/2014/main" id="{672AA59D-F316-8E4E-AA40-ED634F93E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56325"/>
              </p:ext>
            </p:extLst>
          </p:nvPr>
        </p:nvGraphicFramePr>
        <p:xfrm>
          <a:off x="7259892" y="3930717"/>
          <a:ext cx="2201661" cy="2204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707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195014">
                  <a:extLst>
                    <a:ext uri="{9D8B030D-6E8A-4147-A177-3AD203B41FA5}">
                      <a16:colId xmlns:a16="http://schemas.microsoft.com/office/drawing/2014/main" val="2126074555"/>
                    </a:ext>
                  </a:extLst>
                </a:gridCol>
                <a:gridCol w="198478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220531">
                  <a:extLst>
                    <a:ext uri="{9D8B030D-6E8A-4147-A177-3AD203B41FA5}">
                      <a16:colId xmlns:a16="http://schemas.microsoft.com/office/drawing/2014/main" val="156105644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252035">
                  <a:extLst>
                    <a:ext uri="{9D8B030D-6E8A-4147-A177-3AD203B41FA5}">
                      <a16:colId xmlns:a16="http://schemas.microsoft.com/office/drawing/2014/main" val="192882059"/>
                    </a:ext>
                  </a:extLst>
                </a:gridCol>
                <a:gridCol w="195014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283539">
                  <a:extLst>
                    <a:ext uri="{9D8B030D-6E8A-4147-A177-3AD203B41FA5}">
                      <a16:colId xmlns:a16="http://schemas.microsoft.com/office/drawing/2014/main" val="2643846719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3394681892"/>
                    </a:ext>
                  </a:extLst>
                </a:gridCol>
              </a:tblGrid>
              <a:tr h="26378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189026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234718"/>
                  </a:ext>
                </a:extLst>
              </a:tr>
              <a:tr h="19778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22053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928937"/>
                  </a:ext>
                </a:extLst>
              </a:tr>
              <a:tr h="19778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252035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3132617"/>
                  </a:ext>
                </a:extLst>
              </a:tr>
              <a:tr h="204940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283539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3611126"/>
                  </a:ext>
                </a:extLst>
              </a:tr>
              <a:tr h="19778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  <a:tr h="19778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52235"/>
                  </a:ext>
                </a:extLst>
              </a:tr>
            </a:tbl>
          </a:graphicData>
        </a:graphic>
      </p:graphicFrame>
      <p:graphicFrame>
        <p:nvGraphicFramePr>
          <p:cNvPr id="6" name="Table 28">
            <a:extLst>
              <a:ext uri="{FF2B5EF4-FFF2-40B4-BE49-F238E27FC236}">
                <a16:creationId xmlns:a16="http://schemas.microsoft.com/office/drawing/2014/main" id="{AA6D36D6-A2E1-7144-B990-A5047CAB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84758"/>
              </p:ext>
            </p:extLst>
          </p:nvPr>
        </p:nvGraphicFramePr>
        <p:xfrm>
          <a:off x="2730447" y="3930717"/>
          <a:ext cx="2201661" cy="2204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707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195014">
                  <a:extLst>
                    <a:ext uri="{9D8B030D-6E8A-4147-A177-3AD203B41FA5}">
                      <a16:colId xmlns:a16="http://schemas.microsoft.com/office/drawing/2014/main" val="2126074555"/>
                    </a:ext>
                  </a:extLst>
                </a:gridCol>
                <a:gridCol w="198478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220531">
                  <a:extLst>
                    <a:ext uri="{9D8B030D-6E8A-4147-A177-3AD203B41FA5}">
                      <a16:colId xmlns:a16="http://schemas.microsoft.com/office/drawing/2014/main" val="156105644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252035">
                  <a:extLst>
                    <a:ext uri="{9D8B030D-6E8A-4147-A177-3AD203B41FA5}">
                      <a16:colId xmlns:a16="http://schemas.microsoft.com/office/drawing/2014/main" val="192882059"/>
                    </a:ext>
                  </a:extLst>
                </a:gridCol>
                <a:gridCol w="195014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283539">
                  <a:extLst>
                    <a:ext uri="{9D8B030D-6E8A-4147-A177-3AD203B41FA5}">
                      <a16:colId xmlns:a16="http://schemas.microsoft.com/office/drawing/2014/main" val="2643846719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3394681892"/>
                    </a:ext>
                  </a:extLst>
                </a:gridCol>
              </a:tblGrid>
              <a:tr h="263781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189026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234718"/>
                  </a:ext>
                </a:extLst>
              </a:tr>
              <a:tr h="19778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22053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928937"/>
                  </a:ext>
                </a:extLst>
              </a:tr>
              <a:tr h="197781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252035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3132617"/>
                  </a:ext>
                </a:extLst>
              </a:tr>
              <a:tr h="204940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283539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3611126"/>
                  </a:ext>
                </a:extLst>
              </a:tr>
              <a:tr h="197781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  <a:tr h="197781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52235"/>
                  </a:ext>
                </a:extLst>
              </a:tr>
            </a:tbl>
          </a:graphicData>
        </a:graphic>
      </p:graphicFrame>
      <p:graphicFrame>
        <p:nvGraphicFramePr>
          <p:cNvPr id="7" name="Table 28">
            <a:extLst>
              <a:ext uri="{FF2B5EF4-FFF2-40B4-BE49-F238E27FC236}">
                <a16:creationId xmlns:a16="http://schemas.microsoft.com/office/drawing/2014/main" id="{B3A62104-898E-9F4E-BD85-D0D119C78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756859"/>
              </p:ext>
            </p:extLst>
          </p:nvPr>
        </p:nvGraphicFramePr>
        <p:xfrm>
          <a:off x="2730447" y="3930717"/>
          <a:ext cx="2201661" cy="2204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707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195014">
                  <a:extLst>
                    <a:ext uri="{9D8B030D-6E8A-4147-A177-3AD203B41FA5}">
                      <a16:colId xmlns:a16="http://schemas.microsoft.com/office/drawing/2014/main" val="2126074555"/>
                    </a:ext>
                  </a:extLst>
                </a:gridCol>
                <a:gridCol w="198478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220531">
                  <a:extLst>
                    <a:ext uri="{9D8B030D-6E8A-4147-A177-3AD203B41FA5}">
                      <a16:colId xmlns:a16="http://schemas.microsoft.com/office/drawing/2014/main" val="156105644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252035">
                  <a:extLst>
                    <a:ext uri="{9D8B030D-6E8A-4147-A177-3AD203B41FA5}">
                      <a16:colId xmlns:a16="http://schemas.microsoft.com/office/drawing/2014/main" val="192882059"/>
                    </a:ext>
                  </a:extLst>
                </a:gridCol>
                <a:gridCol w="195014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283539">
                  <a:extLst>
                    <a:ext uri="{9D8B030D-6E8A-4147-A177-3AD203B41FA5}">
                      <a16:colId xmlns:a16="http://schemas.microsoft.com/office/drawing/2014/main" val="2643846719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  <a:gridCol w="197781">
                  <a:extLst>
                    <a:ext uri="{9D8B030D-6E8A-4147-A177-3AD203B41FA5}">
                      <a16:colId xmlns:a16="http://schemas.microsoft.com/office/drawing/2014/main" val="3394681892"/>
                    </a:ext>
                  </a:extLst>
                </a:gridCol>
              </a:tblGrid>
              <a:tr h="263781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189026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234718"/>
                  </a:ext>
                </a:extLst>
              </a:tr>
              <a:tr h="19778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220531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928937"/>
                  </a:ext>
                </a:extLst>
              </a:tr>
              <a:tr h="197781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252035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132617"/>
                  </a:ext>
                </a:extLst>
              </a:tr>
              <a:tr h="204940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283539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611126"/>
                  </a:ext>
                </a:extLst>
              </a:tr>
              <a:tr h="197781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  <a:tr h="197781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84807" marR="84807" marT="42403" marB="424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5223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8F3D9C-65B6-164B-B9A7-2C1E891046CD}"/>
                  </a:ext>
                </a:extLst>
              </p:cNvPr>
              <p:cNvSpPr txBox="1"/>
              <p:nvPr/>
            </p:nvSpPr>
            <p:spPr>
              <a:xfrm>
                <a:off x="838200" y="1390282"/>
                <a:ext cx="5827047" cy="2015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</a:rPr>
                  <a:t>For level k = 1, …, 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</a:rPr>
                  <a:t>Eliminate interiors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</a:rPr>
                  <a:t>Scale interfaces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Sparsify interfaces </a:t>
                </a: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000" dirty="0"/>
                  <a:t>For all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,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000" dirty="0"/>
                  <a:t> (w/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𝑛𝑝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Update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𝑗𝑐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8F3D9C-65B6-164B-B9A7-2C1E89104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90282"/>
                <a:ext cx="5827047" cy="2015103"/>
              </a:xfrm>
              <a:prstGeom prst="rect">
                <a:avLst/>
              </a:prstGeom>
              <a:blipFill>
                <a:blip r:embed="rId2"/>
                <a:stretch>
                  <a:fillRect l="-1307" t="-1250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E35490D-5C98-644D-BB00-BCA3D72CE556}"/>
              </a:ext>
            </a:extLst>
          </p:cNvPr>
          <p:cNvGrpSpPr/>
          <p:nvPr/>
        </p:nvGrpSpPr>
        <p:grpSpPr>
          <a:xfrm>
            <a:off x="2320756" y="3525917"/>
            <a:ext cx="2603707" cy="2554139"/>
            <a:chOff x="4574669" y="3537556"/>
            <a:chExt cx="2603707" cy="25541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50E3BDA-39CB-684B-A391-DF649D7519BB}"/>
                    </a:ext>
                  </a:extLst>
                </p:cNvPr>
                <p:cNvSpPr txBox="1"/>
                <p:nvPr/>
              </p:nvSpPr>
              <p:spPr>
                <a:xfrm>
                  <a:off x="4574669" y="3993876"/>
                  <a:ext cx="370038" cy="3115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50E3BDA-39CB-684B-A391-DF649D7519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4669" y="3993876"/>
                  <a:ext cx="370038" cy="311560"/>
                </a:xfrm>
                <a:prstGeom prst="rect">
                  <a:avLst/>
                </a:prstGeom>
                <a:blipFill>
                  <a:blip r:embed="rId3"/>
                  <a:stretch>
                    <a:fillRect l="-20000" t="-4000" r="-666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2F5C02E-3F8A-944B-A712-93BD4F6D303D}"/>
                    </a:ext>
                  </a:extLst>
                </p:cNvPr>
                <p:cNvSpPr txBox="1"/>
                <p:nvPr/>
              </p:nvSpPr>
              <p:spPr>
                <a:xfrm>
                  <a:off x="4574669" y="4426173"/>
                  <a:ext cx="370038" cy="3120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2F5C02E-3F8A-944B-A712-93BD4F6D30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4669" y="4426173"/>
                  <a:ext cx="370038" cy="312073"/>
                </a:xfrm>
                <a:prstGeom prst="rect">
                  <a:avLst/>
                </a:prstGeom>
                <a:blipFill>
                  <a:blip r:embed="rId4"/>
                  <a:stretch>
                    <a:fillRect l="-20000" t="-4000" r="-666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C82F3AB-22C7-DD40-AAEC-E312DBD995CA}"/>
                    </a:ext>
                  </a:extLst>
                </p:cNvPr>
                <p:cNvSpPr txBox="1"/>
                <p:nvPr/>
              </p:nvSpPr>
              <p:spPr>
                <a:xfrm>
                  <a:off x="4574669" y="4852424"/>
                  <a:ext cx="370038" cy="313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C82F3AB-22C7-DD40-AAEC-E312DBD995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4669" y="4852424"/>
                  <a:ext cx="370038" cy="313676"/>
                </a:xfrm>
                <a:prstGeom prst="rect">
                  <a:avLst/>
                </a:prstGeom>
                <a:blipFill>
                  <a:blip r:embed="rId5"/>
                  <a:stretch>
                    <a:fillRect l="-20000" t="-7692" r="-6667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F68E17-79DE-8747-944D-F3108E4F5307}"/>
                    </a:ext>
                  </a:extLst>
                </p:cNvPr>
                <p:cNvSpPr txBox="1"/>
                <p:nvPr/>
              </p:nvSpPr>
              <p:spPr>
                <a:xfrm>
                  <a:off x="4574669" y="5342850"/>
                  <a:ext cx="370038" cy="311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F68E17-79DE-8747-944D-F3108E4F53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4669" y="5342850"/>
                  <a:ext cx="370038" cy="311239"/>
                </a:xfrm>
                <a:prstGeom prst="rect">
                  <a:avLst/>
                </a:prstGeom>
                <a:blipFill>
                  <a:blip r:embed="rId6"/>
                  <a:stretch>
                    <a:fillRect l="-20000" t="-8000" r="-6667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5A9ACEB-5CAA-704A-8B99-34622C11ACFB}"/>
                    </a:ext>
                  </a:extLst>
                </p:cNvPr>
                <p:cNvSpPr txBox="1"/>
                <p:nvPr/>
              </p:nvSpPr>
              <p:spPr>
                <a:xfrm>
                  <a:off x="4574669" y="5773274"/>
                  <a:ext cx="370038" cy="3184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5A9ACEB-5CAA-704A-8B99-34622C11AC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4669" y="5773274"/>
                  <a:ext cx="370038" cy="318421"/>
                </a:xfrm>
                <a:prstGeom prst="rect">
                  <a:avLst/>
                </a:prstGeom>
                <a:blipFill>
                  <a:blip r:embed="rId7"/>
                  <a:stretch>
                    <a:fillRect l="-20000" r="-6667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5DF04B8-5479-334C-835A-9EE1B264651B}"/>
                    </a:ext>
                  </a:extLst>
                </p:cNvPr>
                <p:cNvSpPr txBox="1"/>
                <p:nvPr/>
              </p:nvSpPr>
              <p:spPr>
                <a:xfrm>
                  <a:off x="5065397" y="3537558"/>
                  <a:ext cx="33637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5DF04B8-5479-334C-835A-9EE1B2646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5397" y="3537558"/>
                  <a:ext cx="336374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2222" r="-740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FA6A85-C66B-494F-8476-5199DC0F382C}"/>
                    </a:ext>
                  </a:extLst>
                </p:cNvPr>
                <p:cNvSpPr txBox="1"/>
                <p:nvPr/>
              </p:nvSpPr>
              <p:spPr>
                <a:xfrm>
                  <a:off x="5501261" y="3537557"/>
                  <a:ext cx="3423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FA6A85-C66B-494F-8476-5199DC0F38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261" y="3537557"/>
                  <a:ext cx="342338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1429" r="-7143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E200B5-1429-CE44-96DE-7732BE2250D7}"/>
                    </a:ext>
                  </a:extLst>
                </p:cNvPr>
                <p:cNvSpPr txBox="1"/>
                <p:nvPr/>
              </p:nvSpPr>
              <p:spPr>
                <a:xfrm>
                  <a:off x="5937125" y="3537556"/>
                  <a:ext cx="3423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E200B5-1429-CE44-96DE-7732BE225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7125" y="3537556"/>
                  <a:ext cx="342338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1429" r="-7143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53AB0F4-3C4B-B640-BE6D-036D78433910}"/>
                    </a:ext>
                  </a:extLst>
                </p:cNvPr>
                <p:cNvSpPr txBox="1"/>
                <p:nvPr/>
              </p:nvSpPr>
              <p:spPr>
                <a:xfrm>
                  <a:off x="6391277" y="3542480"/>
                  <a:ext cx="33637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53AB0F4-3C4B-B640-BE6D-036D78433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1277" y="3542480"/>
                  <a:ext cx="336374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1429" r="-3571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5DC8E1B-500E-5545-92C7-2FD801A4AF60}"/>
                    </a:ext>
                  </a:extLst>
                </p:cNvPr>
                <p:cNvSpPr txBox="1"/>
                <p:nvPr/>
              </p:nvSpPr>
              <p:spPr>
                <a:xfrm>
                  <a:off x="6842002" y="3537556"/>
                  <a:ext cx="33637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5DC8E1B-500E-5545-92C7-2FD801A4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2002" y="3537556"/>
                  <a:ext cx="336374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5926" r="-740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1B24EB3-54D6-9445-BD69-6CF3B377EAA4}"/>
              </a:ext>
            </a:extLst>
          </p:cNvPr>
          <p:cNvSpPr/>
          <p:nvPr/>
        </p:nvSpPr>
        <p:spPr>
          <a:xfrm>
            <a:off x="5477511" y="4843706"/>
            <a:ext cx="1236978" cy="255118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54B7F4-806C-1842-A9BF-B5732FA01AD7}"/>
              </a:ext>
            </a:extLst>
          </p:cNvPr>
          <p:cNvSpPr txBox="1"/>
          <p:nvPr/>
        </p:nvSpPr>
        <p:spPr>
          <a:xfrm>
            <a:off x="7131878" y="1703496"/>
            <a:ext cx="410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6"/>
                </a:solidFill>
              </a:rPr>
              <a:t>More concurrent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More flops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2"/>
                </a:solidFill>
              </a:rPr>
              <a:t>Less accurate ?</a:t>
            </a:r>
          </a:p>
        </p:txBody>
      </p:sp>
    </p:spTree>
    <p:extLst>
      <p:ext uri="{BB962C8B-B14F-4D97-AF65-F5344CB8AC3E}">
        <p14:creationId xmlns:p14="http://schemas.microsoft.com/office/powerpoint/2010/main" val="19774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A1A70619-4F34-5D44-8A6C-779C0428CA6E}"/>
              </a:ext>
            </a:extLst>
          </p:cNvPr>
          <p:cNvSpPr/>
          <p:nvPr/>
        </p:nvSpPr>
        <p:spPr>
          <a:xfrm>
            <a:off x="5542774" y="5072751"/>
            <a:ext cx="4195613" cy="12316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24E2C5B7-2412-5C45-B01A-3BE867ED1321}"/>
              </a:ext>
            </a:extLst>
          </p:cNvPr>
          <p:cNvSpPr/>
          <p:nvPr/>
        </p:nvSpPr>
        <p:spPr>
          <a:xfrm>
            <a:off x="6227299" y="3618180"/>
            <a:ext cx="3453319" cy="118419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1A74359C-844A-7747-A008-EAB1C075DEE5}"/>
              </a:ext>
            </a:extLst>
          </p:cNvPr>
          <p:cNvSpPr/>
          <p:nvPr/>
        </p:nvSpPr>
        <p:spPr>
          <a:xfrm>
            <a:off x="5580822" y="2221146"/>
            <a:ext cx="3367067" cy="118419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7B737D0C-8EA5-F14A-9093-B1DE8CF79087}"/>
              </a:ext>
            </a:extLst>
          </p:cNvPr>
          <p:cNvSpPr/>
          <p:nvPr/>
        </p:nvSpPr>
        <p:spPr>
          <a:xfrm>
            <a:off x="582117" y="5066694"/>
            <a:ext cx="4024177" cy="1252728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A7DDD044-61DB-274A-B4A3-577AFC15E48E}"/>
              </a:ext>
            </a:extLst>
          </p:cNvPr>
          <p:cNvSpPr/>
          <p:nvPr/>
        </p:nvSpPr>
        <p:spPr>
          <a:xfrm>
            <a:off x="582117" y="3923657"/>
            <a:ext cx="4023986" cy="5890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37E5715-E2BC-9447-A62D-2165836B0EDF}"/>
              </a:ext>
            </a:extLst>
          </p:cNvPr>
          <p:cNvSpPr/>
          <p:nvPr/>
        </p:nvSpPr>
        <p:spPr>
          <a:xfrm>
            <a:off x="573163" y="2218052"/>
            <a:ext cx="4023986" cy="118419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481A1-74DD-9849-B4F5-65F420F3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... and as accurate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A2861-C84E-FE42-ABA9-1C3FA108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51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B2F1DF-872B-9E49-A673-B623B76A7573}"/>
              </a:ext>
            </a:extLst>
          </p:cNvPr>
          <p:cNvSpPr txBox="1"/>
          <p:nvPr/>
        </p:nvSpPr>
        <p:spPr>
          <a:xfrm>
            <a:off x="724719" y="1568022"/>
            <a:ext cx="373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Sequential sparsification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95DC43-A7DF-3A44-BEA3-4E0B13AB5AB3}"/>
              </a:ext>
            </a:extLst>
          </p:cNvPr>
          <p:cNvSpPr txBox="1"/>
          <p:nvPr/>
        </p:nvSpPr>
        <p:spPr>
          <a:xfrm>
            <a:off x="5506364" y="1568022"/>
            <a:ext cx="4176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Simultaneous sparsification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C58BE6-4476-074C-ACDA-6EA6C47CEEE7}"/>
                  </a:ext>
                </a:extLst>
              </p:cNvPr>
              <p:cNvSpPr txBox="1"/>
              <p:nvPr/>
            </p:nvSpPr>
            <p:spPr>
              <a:xfrm>
                <a:off x="898788" y="2591419"/>
                <a:ext cx="628442" cy="481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C58BE6-4476-074C-ACDA-6EA6C47CE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788" y="2591419"/>
                <a:ext cx="628442" cy="481863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1">
                <a:extLst>
                  <a:ext uri="{FF2B5EF4-FFF2-40B4-BE49-F238E27FC236}">
                    <a16:creationId xmlns:a16="http://schemas.microsoft.com/office/drawing/2014/main" id="{D640DEBC-3875-914F-B1F1-C3883C917F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3882852"/>
                  </p:ext>
                </p:extLst>
              </p:nvPr>
            </p:nvGraphicFramePr>
            <p:xfrm>
              <a:off x="1527230" y="2328990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1">
                <a:extLst>
                  <a:ext uri="{FF2B5EF4-FFF2-40B4-BE49-F238E27FC236}">
                    <a16:creationId xmlns:a16="http://schemas.microsoft.com/office/drawing/2014/main" id="{D640DEBC-3875-914F-B1F1-C3883C917F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3882852"/>
                  </p:ext>
                </p:extLst>
              </p:nvPr>
            </p:nvGraphicFramePr>
            <p:xfrm>
              <a:off x="1527230" y="2328990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4"/>
                          <a:stretch>
                            <a:fillRect l="-1099" t="-1250" r="-219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8" name="Table 31">
                <a:extLst>
                  <a:ext uri="{FF2B5EF4-FFF2-40B4-BE49-F238E27FC236}">
                    <a16:creationId xmlns:a16="http://schemas.microsoft.com/office/drawing/2014/main" id="{8A3085DE-FB92-4B45-AB1C-DC024B9DBF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926548"/>
                  </p:ext>
                </p:extLst>
              </p:nvPr>
            </p:nvGraphicFramePr>
            <p:xfrm>
              <a:off x="3019063" y="2328989"/>
              <a:ext cx="1143838" cy="10067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503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  <m:sup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19682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8" name="Table 31">
                <a:extLst>
                  <a:ext uri="{FF2B5EF4-FFF2-40B4-BE49-F238E27FC236}">
                    <a16:creationId xmlns:a16="http://schemas.microsoft.com/office/drawing/2014/main" id="{8A3085DE-FB92-4B45-AB1C-DC024B9DBF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926548"/>
                  </p:ext>
                </p:extLst>
              </p:nvPr>
            </p:nvGraphicFramePr>
            <p:xfrm>
              <a:off x="3019063" y="2328989"/>
              <a:ext cx="1143838" cy="10067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5033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5"/>
                          <a:stretch>
                            <a:fillRect t="-2500" r="-3297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5"/>
                          <a:stretch>
                            <a:fillRect t="-102500" r="-3297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19682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D5D9ED7-CA7D-4944-8D81-CEF0D37F3A0F}"/>
                  </a:ext>
                </a:extLst>
              </p:cNvPr>
              <p:cNvSpPr txBox="1"/>
              <p:nvPr/>
            </p:nvSpPr>
            <p:spPr>
              <a:xfrm>
                <a:off x="2609391" y="2583818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D5D9ED7-CA7D-4944-8D81-CEF0D37F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391" y="2583818"/>
                <a:ext cx="48282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0" name="Table 31">
                <a:extLst>
                  <a:ext uri="{FF2B5EF4-FFF2-40B4-BE49-F238E27FC236}">
                    <a16:creationId xmlns:a16="http://schemas.microsoft.com/office/drawing/2014/main" id="{88F1C8D4-68FE-CF4F-8F80-C2C6848FC2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991329"/>
                  </p:ext>
                </p:extLst>
              </p:nvPr>
            </p:nvGraphicFramePr>
            <p:xfrm>
              <a:off x="862299" y="3996220"/>
              <a:ext cx="1143838" cy="4616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46166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0" name="Table 31">
                <a:extLst>
                  <a:ext uri="{FF2B5EF4-FFF2-40B4-BE49-F238E27FC236}">
                    <a16:creationId xmlns:a16="http://schemas.microsoft.com/office/drawing/2014/main" id="{88F1C8D4-68FE-CF4F-8F80-C2C6848FC2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991329"/>
                  </p:ext>
                </p:extLst>
              </p:nvPr>
            </p:nvGraphicFramePr>
            <p:xfrm>
              <a:off x="862299" y="3996220"/>
              <a:ext cx="1143838" cy="4616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4616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632" r="-3297" b="-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08C1747-3E84-CD43-8BE5-332CE3DC6C7A}"/>
                  </a:ext>
                </a:extLst>
              </p:cNvPr>
              <p:cNvSpPr txBox="1"/>
              <p:nvPr/>
            </p:nvSpPr>
            <p:spPr>
              <a:xfrm>
                <a:off x="2006137" y="3934193"/>
                <a:ext cx="690574" cy="556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08C1747-3E84-CD43-8BE5-332CE3DC6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137" y="3934193"/>
                <a:ext cx="690574" cy="556178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2" name="Table 31">
                <a:extLst>
                  <a:ext uri="{FF2B5EF4-FFF2-40B4-BE49-F238E27FC236}">
                    <a16:creationId xmlns:a16="http://schemas.microsoft.com/office/drawing/2014/main" id="{E5975D70-A11B-2341-990D-224C142C0E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8594649"/>
                  </p:ext>
                </p:extLst>
              </p:nvPr>
            </p:nvGraphicFramePr>
            <p:xfrm>
              <a:off x="3149975" y="3998762"/>
              <a:ext cx="1143838" cy="4480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342676321"/>
                        </a:ext>
                      </a:extLst>
                    </a:gridCol>
                  </a:tblGrid>
                  <a:tr h="44800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2" name="Table 31">
                <a:extLst>
                  <a:ext uri="{FF2B5EF4-FFF2-40B4-BE49-F238E27FC236}">
                    <a16:creationId xmlns:a16="http://schemas.microsoft.com/office/drawing/2014/main" id="{E5975D70-A11B-2341-990D-224C142C0E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8594649"/>
                  </p:ext>
                </p:extLst>
              </p:nvPr>
            </p:nvGraphicFramePr>
            <p:xfrm>
              <a:off x="3149975" y="3998762"/>
              <a:ext cx="1143838" cy="4480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342676321"/>
                        </a:ext>
                      </a:extLst>
                    </a:gridCol>
                  </a:tblGrid>
                  <a:tr h="4480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174" t="-2703" r="-102174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04444" t="-2703" r="-4444" b="-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CD507B7-0BCA-4A41-B94B-958FAB47A2C6}"/>
                  </a:ext>
                </a:extLst>
              </p:cNvPr>
              <p:cNvSpPr txBox="1"/>
              <p:nvPr/>
            </p:nvSpPr>
            <p:spPr>
              <a:xfrm>
                <a:off x="2729742" y="3991932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CD507B7-0BCA-4A41-B94B-958FAB47A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42" y="3991932"/>
                <a:ext cx="48282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" name="Table 31">
                <a:extLst>
                  <a:ext uri="{FF2B5EF4-FFF2-40B4-BE49-F238E27FC236}">
                    <a16:creationId xmlns:a16="http://schemas.microsoft.com/office/drawing/2014/main" id="{5DA37F54-0F32-F74F-A4E7-3B383547EB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8882170"/>
                  </p:ext>
                </p:extLst>
              </p:nvPr>
            </p:nvGraphicFramePr>
            <p:xfrm>
              <a:off x="1171484" y="5209210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5" name="Table 31">
                <a:extLst>
                  <a:ext uri="{FF2B5EF4-FFF2-40B4-BE49-F238E27FC236}">
                    <a16:creationId xmlns:a16="http://schemas.microsoft.com/office/drawing/2014/main" id="{5DA37F54-0F32-F74F-A4E7-3B383547EB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8882170"/>
                  </p:ext>
                </p:extLst>
              </p:nvPr>
            </p:nvGraphicFramePr>
            <p:xfrm>
              <a:off x="1171484" y="5209210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1"/>
                          <a:stretch>
                            <a:fillRect l="-1099" t="-1250" r="-219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73164D9-4D94-4040-9169-0D4C13346EB9}"/>
                  </a:ext>
                </a:extLst>
              </p:cNvPr>
              <p:cNvSpPr txBox="1"/>
              <p:nvPr/>
            </p:nvSpPr>
            <p:spPr>
              <a:xfrm>
                <a:off x="543042" y="5471637"/>
                <a:ext cx="628442" cy="481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73164D9-4D94-4040-9169-0D4C13346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42" y="5471637"/>
                <a:ext cx="628442" cy="481863"/>
              </a:xfrm>
              <a:prstGeom prst="rect">
                <a:avLst/>
              </a:prstGeom>
              <a:blipFill>
                <a:blip r:embed="rId1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93CC3EC-0264-A44B-829B-032B11A4F8C3}"/>
                  </a:ext>
                </a:extLst>
              </p:cNvPr>
              <p:cNvSpPr txBox="1"/>
              <p:nvPr/>
            </p:nvSpPr>
            <p:spPr>
              <a:xfrm>
                <a:off x="2281454" y="5397322"/>
                <a:ext cx="690574" cy="556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93CC3EC-0264-A44B-829B-032B11A4F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54" y="5397322"/>
                <a:ext cx="690574" cy="556178"/>
              </a:xfrm>
              <a:prstGeom prst="rect">
                <a:avLst/>
              </a:prstGeom>
              <a:blipFill>
                <a:blip r:embed="rId1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3D62E3F-0339-E941-A1EF-51745E994B55}"/>
                  </a:ext>
                </a:extLst>
              </p:cNvPr>
              <p:cNvSpPr txBox="1"/>
              <p:nvPr/>
            </p:nvSpPr>
            <p:spPr>
              <a:xfrm>
                <a:off x="2847313" y="5481735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3D62E3F-0339-E941-A1EF-51745E994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313" y="5481735"/>
                <a:ext cx="482824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9" name="Table 31">
                <a:extLst>
                  <a:ext uri="{FF2B5EF4-FFF2-40B4-BE49-F238E27FC236}">
                    <a16:creationId xmlns:a16="http://schemas.microsoft.com/office/drawing/2014/main" id="{83E0416F-68D6-4940-97F0-B575103596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1209760"/>
                  </p:ext>
                </p:extLst>
              </p:nvPr>
            </p:nvGraphicFramePr>
            <p:xfrm>
              <a:off x="3330137" y="5182087"/>
              <a:ext cx="1143838" cy="100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3120695078"/>
                        </a:ext>
                      </a:extLst>
                    </a:gridCol>
                  </a:tblGrid>
                  <a:tr h="5033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  <m:sup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56296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9" name="Table 31">
                <a:extLst>
                  <a:ext uri="{FF2B5EF4-FFF2-40B4-BE49-F238E27FC236}">
                    <a16:creationId xmlns:a16="http://schemas.microsoft.com/office/drawing/2014/main" id="{83E0416F-68D6-4940-97F0-B575103596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1209760"/>
                  </p:ext>
                </p:extLst>
              </p:nvPr>
            </p:nvGraphicFramePr>
            <p:xfrm>
              <a:off x="3330137" y="5182087"/>
              <a:ext cx="1143838" cy="100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3120695078"/>
                        </a:ext>
                      </a:extLst>
                    </a:gridCol>
                  </a:tblGrid>
                  <a:tr h="503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5"/>
                          <a:stretch>
                            <a:fillRect l="-2174" t="-2500" r="-102174" b="-10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5"/>
                          <a:stretch>
                            <a:fillRect l="-104444" t="-2500" r="-4444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5"/>
                          <a:stretch>
                            <a:fillRect l="-2174" t="-102500" r="-102174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5"/>
                          <a:stretch>
                            <a:fillRect l="-104444" t="-102500" r="-4444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56296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2" name="Table 31">
                <a:extLst>
                  <a:ext uri="{FF2B5EF4-FFF2-40B4-BE49-F238E27FC236}">
                    <a16:creationId xmlns:a16="http://schemas.microsoft.com/office/drawing/2014/main" id="{6177E06A-0A33-404C-A31A-77B0F3E20E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5635000"/>
                  </p:ext>
                </p:extLst>
              </p:nvPr>
            </p:nvGraphicFramePr>
            <p:xfrm>
              <a:off x="6188841" y="5198274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2" name="Table 31">
                <a:extLst>
                  <a:ext uri="{FF2B5EF4-FFF2-40B4-BE49-F238E27FC236}">
                    <a16:creationId xmlns:a16="http://schemas.microsoft.com/office/drawing/2014/main" id="{6177E06A-0A33-404C-A31A-77B0F3E20E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5635000"/>
                  </p:ext>
                </p:extLst>
              </p:nvPr>
            </p:nvGraphicFramePr>
            <p:xfrm>
              <a:off x="6188841" y="5198274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6"/>
                          <a:stretch>
                            <a:fillRect l="-1099" t="-1250" r="-2198" b="-3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A5D20B1A-8CC7-A349-A422-60850780866C}"/>
                  </a:ext>
                </a:extLst>
              </p:cNvPr>
              <p:cNvSpPr txBox="1"/>
              <p:nvPr/>
            </p:nvSpPr>
            <p:spPr>
              <a:xfrm>
                <a:off x="5560399" y="5460701"/>
                <a:ext cx="628441" cy="481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A5D20B1A-8CC7-A349-A422-608507808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399" y="5460701"/>
                <a:ext cx="628441" cy="481863"/>
              </a:xfrm>
              <a:prstGeom prst="rect">
                <a:avLst/>
              </a:prstGeom>
              <a:blipFill>
                <a:blip r:embed="rId1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3C6D7A5-236D-FF45-91E3-B5D3F52E26EB}"/>
                  </a:ext>
                </a:extLst>
              </p:cNvPr>
              <p:cNvSpPr txBox="1"/>
              <p:nvPr/>
            </p:nvSpPr>
            <p:spPr>
              <a:xfrm>
                <a:off x="7298811" y="5386386"/>
                <a:ext cx="690574" cy="556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3C6D7A5-236D-FF45-91E3-B5D3F52E2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811" y="5386386"/>
                <a:ext cx="690574" cy="556178"/>
              </a:xfrm>
              <a:prstGeom prst="rect">
                <a:avLst/>
              </a:prstGeom>
              <a:blipFill>
                <a:blip r:embed="rId18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C7EAD8C-AEB2-2844-990B-6EAC29289408}"/>
                  </a:ext>
                </a:extLst>
              </p:cNvPr>
              <p:cNvSpPr txBox="1"/>
              <p:nvPr/>
            </p:nvSpPr>
            <p:spPr>
              <a:xfrm>
                <a:off x="7864670" y="5470799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C7EAD8C-AEB2-2844-990B-6EAC29289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670" y="5470799"/>
                <a:ext cx="482824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6" name="Table 31">
                <a:extLst>
                  <a:ext uri="{FF2B5EF4-FFF2-40B4-BE49-F238E27FC236}">
                    <a16:creationId xmlns:a16="http://schemas.microsoft.com/office/drawing/2014/main" id="{7DD33E96-5C35-4445-B81B-E6AB828662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1688932"/>
                  </p:ext>
                </p:extLst>
              </p:nvPr>
            </p:nvGraphicFramePr>
            <p:xfrm>
              <a:off x="8347494" y="5171151"/>
              <a:ext cx="1143838" cy="100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3120695078"/>
                        </a:ext>
                      </a:extLst>
                    </a:gridCol>
                  </a:tblGrid>
                  <a:tr h="5033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  <m:sup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56296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6" name="Table 31">
                <a:extLst>
                  <a:ext uri="{FF2B5EF4-FFF2-40B4-BE49-F238E27FC236}">
                    <a16:creationId xmlns:a16="http://schemas.microsoft.com/office/drawing/2014/main" id="{7DD33E96-5C35-4445-B81B-E6AB828662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1688932"/>
                  </p:ext>
                </p:extLst>
              </p:nvPr>
            </p:nvGraphicFramePr>
            <p:xfrm>
              <a:off x="8347494" y="5171151"/>
              <a:ext cx="1143838" cy="100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3120695078"/>
                        </a:ext>
                      </a:extLst>
                    </a:gridCol>
                  </a:tblGrid>
                  <a:tr h="503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9"/>
                          <a:stretch>
                            <a:fillRect l="-2174" t="-2500" r="-102174" b="-10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9"/>
                          <a:stretch>
                            <a:fillRect l="-104444" t="-2500" r="-4444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9"/>
                          <a:stretch>
                            <a:fillRect l="-2174" t="-102500" r="-102174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19"/>
                          <a:stretch>
                            <a:fillRect l="-104444" t="-102500" r="-4444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56296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A082FB9-8E49-3B41-8519-0B07B60A34C1}"/>
                  </a:ext>
                </a:extLst>
              </p:cNvPr>
              <p:cNvSpPr txBox="1"/>
              <p:nvPr/>
            </p:nvSpPr>
            <p:spPr>
              <a:xfrm>
                <a:off x="5587033" y="2563414"/>
                <a:ext cx="628441" cy="481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A082FB9-8E49-3B41-8519-0B07B60A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033" y="2563414"/>
                <a:ext cx="628441" cy="481863"/>
              </a:xfrm>
              <a:prstGeom prst="rect">
                <a:avLst/>
              </a:prstGeom>
              <a:blipFill>
                <a:blip r:embed="rId20"/>
                <a:stretch>
                  <a:fillRect l="-200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8" name="Table 31">
                <a:extLst>
                  <a:ext uri="{FF2B5EF4-FFF2-40B4-BE49-F238E27FC236}">
                    <a16:creationId xmlns:a16="http://schemas.microsoft.com/office/drawing/2014/main" id="{6768EA49-F9F7-AB4B-93CA-EF4C3C4BE3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7056979"/>
                  </p:ext>
                </p:extLst>
              </p:nvPr>
            </p:nvGraphicFramePr>
            <p:xfrm>
              <a:off x="6188841" y="2300985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8" name="Table 31">
                <a:extLst>
                  <a:ext uri="{FF2B5EF4-FFF2-40B4-BE49-F238E27FC236}">
                    <a16:creationId xmlns:a16="http://schemas.microsoft.com/office/drawing/2014/main" id="{6768EA49-F9F7-AB4B-93CA-EF4C3C4BE3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7056979"/>
                  </p:ext>
                </p:extLst>
              </p:nvPr>
            </p:nvGraphicFramePr>
            <p:xfrm>
              <a:off x="6188841" y="2300985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21"/>
                          <a:stretch>
                            <a:fillRect l="-1099" t="-1250" r="-219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 31">
                <a:extLst>
                  <a:ext uri="{FF2B5EF4-FFF2-40B4-BE49-F238E27FC236}">
                    <a16:creationId xmlns:a16="http://schemas.microsoft.com/office/drawing/2014/main" id="{186A13C4-283E-5C4F-8AA0-056FE1C7BE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7434381"/>
                  </p:ext>
                </p:extLst>
              </p:nvPr>
            </p:nvGraphicFramePr>
            <p:xfrm>
              <a:off x="7680674" y="2300984"/>
              <a:ext cx="1143838" cy="10067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503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  <m:sup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19682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 31">
                <a:extLst>
                  <a:ext uri="{FF2B5EF4-FFF2-40B4-BE49-F238E27FC236}">
                    <a16:creationId xmlns:a16="http://schemas.microsoft.com/office/drawing/2014/main" id="{186A13C4-283E-5C4F-8AA0-056FE1C7BE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7434381"/>
                  </p:ext>
                </p:extLst>
              </p:nvPr>
            </p:nvGraphicFramePr>
            <p:xfrm>
              <a:off x="7680674" y="2300984"/>
              <a:ext cx="1143838" cy="10067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5033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22"/>
                          <a:stretch>
                            <a:fillRect l="-1099" t="-2500" r="-2198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  <a:tr h="5033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22"/>
                          <a:stretch>
                            <a:fillRect l="-1099" t="-102500" r="-219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19682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606CB14-3119-E246-8B05-EF11718CB785}"/>
                  </a:ext>
                </a:extLst>
              </p:cNvPr>
              <p:cNvSpPr txBox="1"/>
              <p:nvPr/>
            </p:nvSpPr>
            <p:spPr>
              <a:xfrm>
                <a:off x="7271002" y="2555813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606CB14-3119-E246-8B05-EF11718CB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002" y="2555813"/>
                <a:ext cx="482824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AC09A90-816A-1D4B-8B65-198A3CD7B160}"/>
                  </a:ext>
                </a:extLst>
              </p:cNvPr>
              <p:cNvSpPr txBox="1"/>
              <p:nvPr/>
            </p:nvSpPr>
            <p:spPr>
              <a:xfrm>
                <a:off x="7437336" y="3937892"/>
                <a:ext cx="690574" cy="556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AC09A90-816A-1D4B-8B65-198A3CD7B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336" y="3937892"/>
                <a:ext cx="690574" cy="556178"/>
              </a:xfrm>
              <a:prstGeom prst="rect">
                <a:avLst/>
              </a:prstGeom>
              <a:blipFill>
                <a:blip r:embed="rId24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2" name="Table 31">
                <a:extLst>
                  <a:ext uri="{FF2B5EF4-FFF2-40B4-BE49-F238E27FC236}">
                    <a16:creationId xmlns:a16="http://schemas.microsoft.com/office/drawing/2014/main" id="{31B3A2B5-C4C1-684A-B104-471CB2FCE9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180708"/>
                  </p:ext>
                </p:extLst>
              </p:nvPr>
            </p:nvGraphicFramePr>
            <p:xfrm>
              <a:off x="6348090" y="3714207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2" name="Table 31">
                <a:extLst>
                  <a:ext uri="{FF2B5EF4-FFF2-40B4-BE49-F238E27FC236}">
                    <a16:creationId xmlns:a16="http://schemas.microsoft.com/office/drawing/2014/main" id="{31B3A2B5-C4C1-684A-B104-471CB2FCE9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180708"/>
                  </p:ext>
                </p:extLst>
              </p:nvPr>
            </p:nvGraphicFramePr>
            <p:xfrm>
              <a:off x="6348090" y="3714207"/>
              <a:ext cx="1143838" cy="10067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838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</a:tblGrid>
                  <a:tr h="1006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25"/>
                          <a:stretch>
                            <a:fillRect t="-1250" r="-3297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3" name="Table 31">
                <a:extLst>
                  <a:ext uri="{FF2B5EF4-FFF2-40B4-BE49-F238E27FC236}">
                    <a16:creationId xmlns:a16="http://schemas.microsoft.com/office/drawing/2014/main" id="{797A66F6-B949-D94F-9914-C2F4DF10E5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7539704"/>
                  </p:ext>
                </p:extLst>
              </p:nvPr>
            </p:nvGraphicFramePr>
            <p:xfrm>
              <a:off x="8420857" y="3714207"/>
              <a:ext cx="1143838" cy="10067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143146792"/>
                        </a:ext>
                      </a:extLst>
                    </a:gridCol>
                  </a:tblGrid>
                  <a:tr h="100671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  <m:sup>
                                    <m:r>
                                      <a:rPr lang="en-US" sz="21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5970" marR="105970" marT="52985" marB="52985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oMath>
                            </m:oMathPara>
                          </a14:m>
                          <a:endParaRPr lang="en-US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5970" marR="105970" marT="52985" marB="52985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3" name="Table 31">
                <a:extLst>
                  <a:ext uri="{FF2B5EF4-FFF2-40B4-BE49-F238E27FC236}">
                    <a16:creationId xmlns:a16="http://schemas.microsoft.com/office/drawing/2014/main" id="{797A66F6-B949-D94F-9914-C2F4DF10E5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7539704"/>
                  </p:ext>
                </p:extLst>
              </p:nvPr>
            </p:nvGraphicFramePr>
            <p:xfrm>
              <a:off x="8420857" y="3714207"/>
              <a:ext cx="1143838" cy="10067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1919">
                      <a:extLst>
                        <a:ext uri="{9D8B030D-6E8A-4147-A177-3AD203B41FA5}">
                          <a16:colId xmlns:a16="http://schemas.microsoft.com/office/drawing/2014/main" val="3108252759"/>
                        </a:ext>
                      </a:extLst>
                    </a:gridCol>
                    <a:gridCol w="571919">
                      <a:extLst>
                        <a:ext uri="{9D8B030D-6E8A-4147-A177-3AD203B41FA5}">
                          <a16:colId xmlns:a16="http://schemas.microsoft.com/office/drawing/2014/main" val="143146792"/>
                        </a:ext>
                      </a:extLst>
                    </a:gridCol>
                  </a:tblGrid>
                  <a:tr h="10067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26"/>
                          <a:stretch>
                            <a:fillRect l="-2174" t="-1250" r="-102174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5970" marR="105970" marT="52985" marB="52985" anchor="ctr">
                        <a:blipFill>
                          <a:blip r:embed="rId26"/>
                          <a:stretch>
                            <a:fillRect l="-104444" t="-1250" r="-4444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50717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CFD2D3F-CD10-6B45-901A-DE0AE2D86D55}"/>
                  </a:ext>
                </a:extLst>
              </p:cNvPr>
              <p:cNvSpPr txBox="1"/>
              <p:nvPr/>
            </p:nvSpPr>
            <p:spPr>
              <a:xfrm>
                <a:off x="8011185" y="3969036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CFD2D3F-CD10-6B45-901A-DE0AE2D86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1185" y="3969036"/>
                <a:ext cx="482824" cy="46166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Down Arrow 36">
            <a:extLst>
              <a:ext uri="{FF2B5EF4-FFF2-40B4-BE49-F238E27FC236}">
                <a16:creationId xmlns:a16="http://schemas.microsoft.com/office/drawing/2014/main" id="{E6DC9844-1D12-F744-A9AC-CDACD6A1B99F}"/>
              </a:ext>
            </a:extLst>
          </p:cNvPr>
          <p:cNvSpPr/>
          <p:nvPr/>
        </p:nvSpPr>
        <p:spPr>
          <a:xfrm>
            <a:off x="2412791" y="4616445"/>
            <a:ext cx="362637" cy="32020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Down Arrow 132">
            <a:extLst>
              <a:ext uri="{FF2B5EF4-FFF2-40B4-BE49-F238E27FC236}">
                <a16:creationId xmlns:a16="http://schemas.microsoft.com/office/drawing/2014/main" id="{E3FA6DA6-8A07-E745-A52E-8C4546AC9E8C}"/>
              </a:ext>
            </a:extLst>
          </p:cNvPr>
          <p:cNvSpPr/>
          <p:nvPr/>
        </p:nvSpPr>
        <p:spPr>
          <a:xfrm>
            <a:off x="7879174" y="4859008"/>
            <a:ext cx="362637" cy="14437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0DFC907E-CCCE-6C45-BC07-6268442043E4}"/>
              </a:ext>
            </a:extLst>
          </p:cNvPr>
          <p:cNvSpPr/>
          <p:nvPr/>
        </p:nvSpPr>
        <p:spPr>
          <a:xfrm>
            <a:off x="2403837" y="3509954"/>
            <a:ext cx="362637" cy="32020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8927F5C9-2375-B246-A3F7-7694CC966898}"/>
              </a:ext>
            </a:extLst>
          </p:cNvPr>
          <p:cNvSpPr/>
          <p:nvPr/>
        </p:nvSpPr>
        <p:spPr>
          <a:xfrm>
            <a:off x="2412791" y="4606717"/>
            <a:ext cx="362637" cy="32020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CECAF2E7-59A5-A94F-84E3-B1AE3FE44BDA}"/>
              </a:ext>
            </a:extLst>
          </p:cNvPr>
          <p:cNvSpPr/>
          <p:nvPr/>
        </p:nvSpPr>
        <p:spPr>
          <a:xfrm>
            <a:off x="5794899" y="3465591"/>
            <a:ext cx="362637" cy="153503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4" name="Table 28">
            <a:extLst>
              <a:ext uri="{FF2B5EF4-FFF2-40B4-BE49-F238E27FC236}">
                <a16:creationId xmlns:a16="http://schemas.microsoft.com/office/drawing/2014/main" id="{417ECA4E-FDE4-4C41-AF01-EDD93AD93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903344"/>
              </p:ext>
            </p:extLst>
          </p:nvPr>
        </p:nvGraphicFramePr>
        <p:xfrm>
          <a:off x="10031336" y="488702"/>
          <a:ext cx="2007569" cy="20051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571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341714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256285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384428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51257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</a:tblGrid>
              <a:tr h="51257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34171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25628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38203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51257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85428" marR="85428" marT="42714" marB="42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85428" marR="85428" marT="42714" marB="42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</a:tbl>
          </a:graphicData>
        </a:graphic>
      </p:graphicFrame>
      <p:sp>
        <p:nvSpPr>
          <p:cNvPr id="3" name="Right Arrow 2">
            <a:extLst>
              <a:ext uri="{FF2B5EF4-FFF2-40B4-BE49-F238E27FC236}">
                <a16:creationId xmlns:a16="http://schemas.microsoft.com/office/drawing/2014/main" id="{4B9D1745-C3E6-9E47-8986-C13CA3130B9E}"/>
              </a:ext>
            </a:extLst>
          </p:cNvPr>
          <p:cNvSpPr/>
          <p:nvPr/>
        </p:nvSpPr>
        <p:spPr>
          <a:xfrm>
            <a:off x="10236764" y="654383"/>
            <a:ext cx="710214" cy="177554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250EB75A-27EC-A74C-8C07-8930D9CA6637}"/>
              </a:ext>
            </a:extLst>
          </p:cNvPr>
          <p:cNvSpPr/>
          <p:nvPr/>
        </p:nvSpPr>
        <p:spPr>
          <a:xfrm rot="16200000">
            <a:off x="10658691" y="1038527"/>
            <a:ext cx="710214" cy="177554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974DFC7-E4B5-4241-86D9-0B0C84C75CD3}"/>
                  </a:ext>
                </a:extLst>
              </p:cNvPr>
              <p:cNvSpPr txBox="1"/>
              <p:nvPr/>
            </p:nvSpPr>
            <p:spPr>
              <a:xfrm>
                <a:off x="9438988" y="479588"/>
                <a:ext cx="677064" cy="533125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974DFC7-E4B5-4241-86D9-0B0C84C75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988" y="479588"/>
                <a:ext cx="677064" cy="533125"/>
              </a:xfrm>
              <a:prstGeom prst="roundRect">
                <a:avLst/>
              </a:prstGeom>
              <a:blipFill>
                <a:blip r:embed="rId28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D0889B-968D-574C-8A57-8B10354285B5}"/>
                  </a:ext>
                </a:extLst>
              </p:cNvPr>
              <p:cNvSpPr txBox="1"/>
              <p:nvPr/>
            </p:nvSpPr>
            <p:spPr>
              <a:xfrm>
                <a:off x="10699376" y="1682523"/>
                <a:ext cx="628844" cy="543695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D0889B-968D-574C-8A57-8B1035428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376" y="1682523"/>
                <a:ext cx="628844" cy="543695"/>
              </a:xfrm>
              <a:prstGeom prst="roundRect">
                <a:avLst/>
              </a:prstGeom>
              <a:blipFill>
                <a:blip r:embed="rId29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2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1" grpId="0" animBg="1"/>
      <p:bldP spid="130" grpId="0" animBg="1"/>
      <p:bldP spid="129" grpId="0" animBg="1"/>
      <p:bldP spid="128" grpId="0" animBg="1"/>
      <p:bldP spid="35" grpId="0" animBg="1"/>
      <p:bldP spid="24" grpId="0"/>
      <p:bldP spid="80" grpId="0"/>
      <p:bldP spid="30" grpId="0"/>
      <p:bldP spid="99" grpId="0"/>
      <p:bldP spid="101" grpId="0"/>
      <p:bldP spid="103" grpId="0"/>
      <p:bldP spid="106" grpId="0"/>
      <p:bldP spid="107" grpId="0"/>
      <p:bldP spid="108" grpId="0"/>
      <p:bldP spid="113" grpId="0"/>
      <p:bldP spid="114" grpId="0"/>
      <p:bldP spid="115" grpId="0"/>
      <p:bldP spid="117" grpId="0"/>
      <p:bldP spid="120" grpId="0"/>
      <p:bldP spid="121" grpId="0"/>
      <p:bldP spid="124" grpId="0"/>
      <p:bldP spid="37" grpId="0" animBg="1"/>
      <p:bldP spid="133" grpId="0" animBg="1"/>
      <p:bldP spid="41" grpId="0" animBg="1"/>
      <p:bldP spid="41" grpId="1" animBg="1"/>
      <p:bldP spid="42" grpId="0" animBg="1"/>
      <p:bldP spid="43" grpId="0" animBg="1"/>
      <p:bldP spid="43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4084-3DBB-F64C-BEA3-9259004F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express the DAG?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A58BE-F23B-D248-A994-B5539B1C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2DC2C-46BC-894F-92A3-46D5E7132E49}"/>
              </a:ext>
            </a:extLst>
          </p:cNvPr>
          <p:cNvSpPr txBox="1"/>
          <p:nvPr/>
        </p:nvSpPr>
        <p:spPr>
          <a:xfrm>
            <a:off x="860397" y="1450577"/>
            <a:ext cx="3895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1 block operation ⇔ 1 task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Granularity = interfaces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Level-per-level DAGs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83A51-767F-8A49-9446-3DA4043E7921}"/>
                  </a:ext>
                </a:extLst>
              </p:cNvPr>
              <p:cNvSpPr txBox="1"/>
              <p:nvPr/>
            </p:nvSpPr>
            <p:spPr>
              <a:xfrm>
                <a:off x="5473269" y="3317867"/>
                <a:ext cx="5577557" cy="2825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400" dirty="0">
                    <a:solidFill>
                      <a:srgbClr val="FF0000"/>
                    </a:solidFill>
                  </a:rPr>
                  <a:t>Inputs: scaled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𝑝𝑛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𝑛𝑝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) from block scaling</a:t>
                </a:r>
              </a:p>
              <a:p>
                <a:pPr marL="285750" indent="-285750">
                  <a:buFontTx/>
                  <a:buChar char="-"/>
                </a:pPr>
                <a:endParaRPr lang="en-US" sz="24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Task: RRQR,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RRQR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𝑛𝑝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285750" indent="-285750">
                  <a:buFontTx/>
                  <a:buChar char="-"/>
                </a:pPr>
                <a:endParaRPr lang="en-US" sz="2400" dirty="0"/>
              </a:p>
              <a:p>
                <a:pPr marL="285750" indent="-285750">
                  <a:buFontTx/>
                  <a:buChar char="-"/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Output: sends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, triggers compressions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𝑝𝑞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𝑞𝑝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83A51-767F-8A49-9446-3DA4043E7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269" y="3317867"/>
                <a:ext cx="5577557" cy="2825838"/>
              </a:xfrm>
              <a:prstGeom prst="rect">
                <a:avLst/>
              </a:prstGeom>
              <a:blipFill>
                <a:blip r:embed="rId3"/>
                <a:stretch>
                  <a:fillRect l="-1818" t="-1794" r="-1136" b="-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29ED2C4-9DD1-D645-9280-A7D385B5C9C4}"/>
              </a:ext>
            </a:extLst>
          </p:cNvPr>
          <p:cNvSpPr txBox="1"/>
          <p:nvPr/>
        </p:nvSpPr>
        <p:spPr>
          <a:xfrm>
            <a:off x="2048981" y="2919801"/>
            <a:ext cx="2684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Rank revealing QR...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5D3F53-3D8D-9D4D-A6FA-9AF0C96D76E0}"/>
              </a:ext>
            </a:extLst>
          </p:cNvPr>
          <p:cNvSpPr txBox="1"/>
          <p:nvPr/>
        </p:nvSpPr>
        <p:spPr>
          <a:xfrm>
            <a:off x="5814874" y="20507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5" name="Table 28">
            <a:extLst>
              <a:ext uri="{FF2B5EF4-FFF2-40B4-BE49-F238E27FC236}">
                <a16:creationId xmlns:a16="http://schemas.microsoft.com/office/drawing/2014/main" id="{9ACF552B-E2AD-D24A-9CD7-62A8A8422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66856"/>
              </p:ext>
            </p:extLst>
          </p:nvPr>
        </p:nvGraphicFramePr>
        <p:xfrm>
          <a:off x="1796806" y="3418417"/>
          <a:ext cx="3189058" cy="3151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527">
                  <a:extLst>
                    <a:ext uri="{9D8B030D-6E8A-4147-A177-3AD203B41FA5}">
                      <a16:colId xmlns:a16="http://schemas.microsoft.com/office/drawing/2014/main" val="300388687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2126074555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1724989793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156105644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2410452648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192882059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1269611623"/>
                    </a:ext>
                  </a:extLst>
                </a:gridCol>
                <a:gridCol w="351083">
                  <a:extLst>
                    <a:ext uri="{9D8B030D-6E8A-4147-A177-3AD203B41FA5}">
                      <a16:colId xmlns:a16="http://schemas.microsoft.com/office/drawing/2014/main" val="2643846719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2921071936"/>
                    </a:ext>
                  </a:extLst>
                </a:gridCol>
                <a:gridCol w="313931">
                  <a:extLst>
                    <a:ext uri="{9D8B030D-6E8A-4147-A177-3AD203B41FA5}">
                      <a16:colId xmlns:a16="http://schemas.microsoft.com/office/drawing/2014/main" val="3394681892"/>
                    </a:ext>
                  </a:extLst>
                </a:gridCol>
              </a:tblGrid>
              <a:tr h="375527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62263"/>
                  </a:ext>
                </a:extLst>
              </a:tr>
              <a:tr h="269104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234718"/>
                  </a:ext>
                </a:extLst>
              </a:tr>
              <a:tr h="281568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932812"/>
                  </a:ext>
                </a:extLst>
              </a:tr>
              <a:tr h="374560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928937"/>
                  </a:ext>
                </a:extLst>
              </a:tr>
              <a:tr h="281568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51485"/>
                  </a:ext>
                </a:extLst>
              </a:tr>
              <a:tr h="358805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132617"/>
                  </a:ext>
                </a:extLst>
              </a:tr>
              <a:tr h="291760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7393115"/>
                  </a:ext>
                </a:extLst>
              </a:tr>
              <a:tr h="355897"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3611126"/>
                  </a:ext>
                </a:extLst>
              </a:tr>
              <a:tr h="281568"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288531" marR="288531" marT="144264" marB="14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698887"/>
                  </a:ext>
                </a:extLst>
              </a:tr>
              <a:tr h="281568"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rtl="0"/>
                      <a:endParaRPr lang="en-US" sz="300" dirty="0"/>
                    </a:p>
                  </a:txBody>
                  <a:tcPr marL="227161" marR="227161" marT="113579" marB="113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52235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726664A4-F842-B54F-BA6A-D75FB93AB439}"/>
              </a:ext>
            </a:extLst>
          </p:cNvPr>
          <p:cNvGrpSpPr/>
          <p:nvPr/>
        </p:nvGrpSpPr>
        <p:grpSpPr>
          <a:xfrm>
            <a:off x="2109344" y="3799397"/>
            <a:ext cx="2563981" cy="2518709"/>
            <a:chOff x="2542066" y="4008203"/>
            <a:chExt cx="1565629" cy="15379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C81D07-714B-6F42-A49D-BDD71A9EA15C}"/>
                </a:ext>
              </a:extLst>
            </p:cNvPr>
            <p:cNvSpPr/>
            <p:nvPr/>
          </p:nvSpPr>
          <p:spPr>
            <a:xfrm>
              <a:off x="2542066" y="4657980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70C1F8A-56D7-1340-9A6F-9DC7D60E12C7}"/>
                </a:ext>
              </a:extLst>
            </p:cNvPr>
            <p:cNvSpPr/>
            <p:nvPr/>
          </p:nvSpPr>
          <p:spPr>
            <a:xfrm rot="5400000">
              <a:off x="3045397" y="4317915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55E9D8-F30A-2B41-8BCC-75A08FE2346F}"/>
                </a:ext>
              </a:extLst>
            </p:cNvPr>
            <p:cNvSpPr/>
            <p:nvPr/>
          </p:nvSpPr>
          <p:spPr>
            <a:xfrm rot="10800000">
              <a:off x="3399496" y="4793602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C9A2D62-404A-8C47-B7C2-C90723F12703}"/>
                </a:ext>
              </a:extLst>
            </p:cNvPr>
            <p:cNvSpPr/>
            <p:nvPr/>
          </p:nvSpPr>
          <p:spPr>
            <a:xfrm rot="16200000">
              <a:off x="2896166" y="5147701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495C352-6252-8A4F-9D43-193A8E5BB64A}"/>
                  </a:ext>
                </a:extLst>
              </p:cNvPr>
              <p:cNvSpPr txBox="1"/>
              <p:nvPr/>
            </p:nvSpPr>
            <p:spPr>
              <a:xfrm>
                <a:off x="3797359" y="3575683"/>
                <a:ext cx="1025215" cy="99020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0" dirty="0">
                    <a:solidFill>
                      <a:srgbClr val="FF0000"/>
                    </a:solidFill>
                  </a:rPr>
                  <a:t>Scaled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495C352-6252-8A4F-9D43-193A8E5BB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59" y="3575683"/>
                <a:ext cx="1025215" cy="990200"/>
              </a:xfrm>
              <a:prstGeom prst="roundRect">
                <a:avLst/>
              </a:prstGeom>
              <a:blipFill>
                <a:blip r:embed="rId4"/>
                <a:stretch>
                  <a:fillRect l="-17284" t="-6329" r="-17284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F8B2CAB-E1BD-794F-827A-73EB3067B489}"/>
              </a:ext>
            </a:extLst>
          </p:cNvPr>
          <p:cNvGrpSpPr/>
          <p:nvPr/>
        </p:nvGrpSpPr>
        <p:grpSpPr>
          <a:xfrm flipH="1">
            <a:off x="2109343" y="3799397"/>
            <a:ext cx="2563981" cy="2518711"/>
            <a:chOff x="2542066" y="4008203"/>
            <a:chExt cx="1565629" cy="1537985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3F6A5EB-FD67-6447-AF27-B5D6AA897223}"/>
                </a:ext>
              </a:extLst>
            </p:cNvPr>
            <p:cNvSpPr/>
            <p:nvPr/>
          </p:nvSpPr>
          <p:spPr>
            <a:xfrm>
              <a:off x="2542066" y="4657980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3B04529-4314-F942-BA58-F4CF24FFFA6B}"/>
                </a:ext>
              </a:extLst>
            </p:cNvPr>
            <p:cNvSpPr/>
            <p:nvPr/>
          </p:nvSpPr>
          <p:spPr>
            <a:xfrm rot="5400000">
              <a:off x="3045397" y="4317915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0A333D2-46C1-7A4B-A024-E58DCA725825}"/>
                </a:ext>
              </a:extLst>
            </p:cNvPr>
            <p:cNvSpPr/>
            <p:nvPr/>
          </p:nvSpPr>
          <p:spPr>
            <a:xfrm rot="10800000">
              <a:off x="3399496" y="4793602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FCD4AA2-7AAA-DE46-AD3B-8DDA8CBC37F6}"/>
                </a:ext>
              </a:extLst>
            </p:cNvPr>
            <p:cNvSpPr/>
            <p:nvPr/>
          </p:nvSpPr>
          <p:spPr>
            <a:xfrm rot="16200000">
              <a:off x="2896166" y="5147701"/>
              <a:ext cx="708199" cy="88776"/>
            </a:xfrm>
            <a:custGeom>
              <a:avLst/>
              <a:gdLst>
                <a:gd name="connsiteX0" fmla="*/ 0 w 1296140"/>
                <a:gd name="connsiteY0" fmla="*/ 452765 h 452765"/>
                <a:gd name="connsiteX1" fmla="*/ 559293 w 1296140"/>
                <a:gd name="connsiteY1" fmla="*/ 4 h 452765"/>
                <a:gd name="connsiteX2" fmla="*/ 1296140 w 1296140"/>
                <a:gd name="connsiteY2" fmla="*/ 443887 h 452765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17 h 275217"/>
                <a:gd name="connsiteX1" fmla="*/ 665825 w 1296140"/>
                <a:gd name="connsiteY1" fmla="*/ 9 h 275217"/>
                <a:gd name="connsiteX2" fmla="*/ 1296140 w 1296140"/>
                <a:gd name="connsiteY2" fmla="*/ 266339 h 275217"/>
                <a:gd name="connsiteX0" fmla="*/ 0 w 1296140"/>
                <a:gd name="connsiteY0" fmla="*/ 275224 h 275224"/>
                <a:gd name="connsiteX1" fmla="*/ 665825 w 1296140"/>
                <a:gd name="connsiteY1" fmla="*/ 16 h 275224"/>
                <a:gd name="connsiteX2" fmla="*/ 1296140 w 1296140"/>
                <a:gd name="connsiteY2" fmla="*/ 266346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140" h="275224">
                  <a:moveTo>
                    <a:pt x="0" y="275224"/>
                  </a:moveTo>
                  <a:cubicBezTo>
                    <a:pt x="287044" y="76216"/>
                    <a:pt x="449802" y="1496"/>
                    <a:pt x="665825" y="16"/>
                  </a:cubicBezTo>
                  <a:cubicBezTo>
                    <a:pt x="881848" y="-1464"/>
                    <a:pt x="1035728" y="94711"/>
                    <a:pt x="1296140" y="266346"/>
                  </a:cubicBezTo>
                </a:path>
              </a:pathLst>
            </a:custGeom>
            <a:noFill/>
            <a:ln w="571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2CAB40-37A5-7748-9C70-67A4B2BCC057}"/>
                  </a:ext>
                </a:extLst>
              </p:cNvPr>
              <p:cNvSpPr txBox="1"/>
              <p:nvPr/>
            </p:nvSpPr>
            <p:spPr>
              <a:xfrm>
                <a:off x="2331674" y="5295715"/>
                <a:ext cx="543514" cy="513474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2CAB40-37A5-7748-9C70-67A4B2BCC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674" y="5295715"/>
                <a:ext cx="543514" cy="513474"/>
              </a:xfrm>
              <a:prstGeom prst="roundRect">
                <a:avLst/>
              </a:prstGeom>
              <a:blipFill>
                <a:blip r:embed="rId5"/>
                <a:stretch>
                  <a:fillRect l="-2272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4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F2470-0463-9442-8D5C-956532D8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Per-level DAG is wide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472D4-AD7E-FB46-A31D-E713B868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53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1063BF-8363-0344-8DBA-145E3341CB48}"/>
              </a:ext>
            </a:extLst>
          </p:cNvPr>
          <p:cNvGrpSpPr/>
          <p:nvPr/>
        </p:nvGrpSpPr>
        <p:grpSpPr>
          <a:xfrm>
            <a:off x="1818978" y="1447800"/>
            <a:ext cx="8554044" cy="5410200"/>
            <a:chOff x="1818978" y="1447800"/>
            <a:chExt cx="8554044" cy="5410200"/>
          </a:xfrm>
        </p:grpSpPr>
        <p:pic>
          <p:nvPicPr>
            <p:cNvPr id="14" name="Picture 13" descr="A close up of a map&#10;&#10;Description automatically generated">
              <a:extLst>
                <a:ext uri="{FF2B5EF4-FFF2-40B4-BE49-F238E27FC236}">
                  <a16:creationId xmlns:a16="http://schemas.microsoft.com/office/drawing/2014/main" id="{0B8B8C9D-167B-DB47-A56C-1E19F1D0D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978" y="1447800"/>
              <a:ext cx="8554044" cy="54102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4C808B-0DD2-964C-A08A-A316847EA48F}"/>
                </a:ext>
              </a:extLst>
            </p:cNvPr>
            <p:cNvGrpSpPr/>
            <p:nvPr/>
          </p:nvGrpSpPr>
          <p:grpSpPr>
            <a:xfrm>
              <a:off x="3005667" y="1690688"/>
              <a:ext cx="5706533" cy="2098146"/>
              <a:chOff x="3005667" y="1690688"/>
              <a:chExt cx="5706533" cy="2098146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3F11BC8-5F7D-D749-BC0E-3F792CD815D8}"/>
                  </a:ext>
                </a:extLst>
              </p:cNvPr>
              <p:cNvSpPr/>
              <p:nvPr/>
            </p:nvSpPr>
            <p:spPr>
              <a:xfrm>
                <a:off x="3005667" y="1690688"/>
                <a:ext cx="5706533" cy="209814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5233C3-953D-CE4B-B0D3-7689BF87636B}"/>
                  </a:ext>
                </a:extLst>
              </p:cNvPr>
              <p:cNvSpPr txBox="1"/>
              <p:nvPr/>
            </p:nvSpPr>
            <p:spPr>
              <a:xfrm>
                <a:off x="3141134" y="1852111"/>
                <a:ext cx="1595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Elimination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0BDBEF-3104-5044-9F2D-517EDEB35206}"/>
                </a:ext>
              </a:extLst>
            </p:cNvPr>
            <p:cNvGrpSpPr/>
            <p:nvPr/>
          </p:nvGrpSpPr>
          <p:grpSpPr>
            <a:xfrm>
              <a:off x="2048934" y="3843218"/>
              <a:ext cx="7569947" cy="1344876"/>
              <a:chOff x="2048934" y="3843218"/>
              <a:chExt cx="7569947" cy="1344876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1C212555-4BF1-E246-9A05-E913642DE3A4}"/>
                  </a:ext>
                </a:extLst>
              </p:cNvPr>
              <p:cNvSpPr/>
              <p:nvPr/>
            </p:nvSpPr>
            <p:spPr>
              <a:xfrm>
                <a:off x="2048934" y="3843218"/>
                <a:ext cx="7569947" cy="1344876"/>
              </a:xfrm>
              <a:prstGeom prst="round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C16E7F-50B0-8646-B87A-38B34F653F47}"/>
                  </a:ext>
                </a:extLst>
              </p:cNvPr>
              <p:cNvSpPr txBox="1"/>
              <p:nvPr/>
            </p:nvSpPr>
            <p:spPr>
              <a:xfrm>
                <a:off x="2192867" y="3971039"/>
                <a:ext cx="211666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Block Scaling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F13028-4E52-284B-B4F5-E447583AAD1D}"/>
                </a:ext>
              </a:extLst>
            </p:cNvPr>
            <p:cNvGrpSpPr/>
            <p:nvPr/>
          </p:nvGrpSpPr>
          <p:grpSpPr>
            <a:xfrm>
              <a:off x="2192867" y="5248144"/>
              <a:ext cx="6079814" cy="1344876"/>
              <a:chOff x="2192867" y="5248144"/>
              <a:chExt cx="6079814" cy="1344876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15317119-CFC9-CF47-890E-F1DC01A32592}"/>
                  </a:ext>
                </a:extLst>
              </p:cNvPr>
              <p:cNvSpPr/>
              <p:nvPr/>
            </p:nvSpPr>
            <p:spPr>
              <a:xfrm>
                <a:off x="2192867" y="5248144"/>
                <a:ext cx="6079814" cy="1344876"/>
              </a:xfrm>
              <a:prstGeom prst="roundRect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EBC209-8F13-C149-BBBA-CB7B800F77C0}"/>
                  </a:ext>
                </a:extLst>
              </p:cNvPr>
              <p:cNvSpPr txBox="1"/>
              <p:nvPr/>
            </p:nvSpPr>
            <p:spPr>
              <a:xfrm>
                <a:off x="2353733" y="5410200"/>
                <a:ext cx="25400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6"/>
                    </a:solidFill>
                  </a:rPr>
                  <a:t>Sparsification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3507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C0AA-19DD-1D44-A1BC-A10DB421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some limitations in 3D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57784-A773-9848-9BA3-17599B6C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54</a:t>
            </a:fld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355C03-1FF3-7A4B-9F75-C3C72193B61C}"/>
              </a:ext>
            </a:extLst>
          </p:cNvPr>
          <p:cNvGrpSpPr/>
          <p:nvPr/>
        </p:nvGrpSpPr>
        <p:grpSpPr>
          <a:xfrm>
            <a:off x="838200" y="2856936"/>
            <a:ext cx="4796614" cy="3407121"/>
            <a:chOff x="171041" y="2533445"/>
            <a:chExt cx="4796614" cy="34071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3C9BB2-F0D3-234F-AB93-C3018F225A9C}"/>
                </a:ext>
              </a:extLst>
            </p:cNvPr>
            <p:cNvSpPr txBox="1"/>
            <p:nvPr/>
          </p:nvSpPr>
          <p:spPr>
            <a:xfrm>
              <a:off x="2224455" y="5107804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Top separator</a:t>
              </a:r>
            </a:p>
            <a:p>
              <a:pPr algn="ctr"/>
              <a:r>
                <a:rPr lang="en-US" sz="2400" dirty="0"/>
                <a:t>Few tasks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D0B6E2-4E82-9C4F-BC93-581C81894C0B}"/>
                </a:ext>
              </a:extLst>
            </p:cNvPr>
            <p:cNvGrpSpPr/>
            <p:nvPr/>
          </p:nvGrpSpPr>
          <p:grpSpPr>
            <a:xfrm>
              <a:off x="171041" y="2533445"/>
              <a:ext cx="4172359" cy="3407121"/>
              <a:chOff x="171041" y="2533445"/>
              <a:chExt cx="4172359" cy="3407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851333-EC75-9144-94A3-45C4689ADFB4}"/>
                  </a:ext>
                </a:extLst>
              </p:cNvPr>
              <p:cNvSpPr/>
              <p:nvPr/>
            </p:nvSpPr>
            <p:spPr>
              <a:xfrm flipH="1">
                <a:off x="912953" y="4313454"/>
                <a:ext cx="398624" cy="55082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F4AA76-E36F-1D44-B0C9-94E6795E233B}"/>
                  </a:ext>
                </a:extLst>
              </p:cNvPr>
              <p:cNvSpPr/>
              <p:nvPr/>
            </p:nvSpPr>
            <p:spPr>
              <a:xfrm flipH="1">
                <a:off x="1469048" y="3950198"/>
                <a:ext cx="398624" cy="91408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CA0D0DD-1135-2342-BBEA-2B2492FA2A77}"/>
                  </a:ext>
                </a:extLst>
              </p:cNvPr>
              <p:cNvSpPr/>
              <p:nvPr/>
            </p:nvSpPr>
            <p:spPr>
              <a:xfrm flipH="1">
                <a:off x="2025143" y="3675653"/>
                <a:ext cx="398624" cy="118862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DB75275C-B301-7A4B-AC51-9D126CCBDA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53" y="4986041"/>
                <a:ext cx="343044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4EF2368-5A47-8241-83E3-496557D00D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9687" y="3300984"/>
                <a:ext cx="0" cy="15632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F0A6452-A865-A14A-8679-A6965BFA05FF}"/>
                      </a:ext>
                    </a:extLst>
                  </p:cNvPr>
                  <p:cNvSpPr txBox="1"/>
                  <p:nvPr/>
                </p:nvSpPr>
                <p:spPr>
                  <a:xfrm>
                    <a:off x="1657916" y="2533445"/>
                    <a:ext cx="1133078" cy="55399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oMath>
                      </m:oMathPara>
                    </a14:m>
                    <a:endParaRPr lang="en-US" sz="36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F0A6452-A865-A14A-8679-A6965BFA05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916" y="2533445"/>
                    <a:ext cx="1133078" cy="55399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8791" r="-29670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2BEE80-8D2B-7B4D-8C92-2E518D8AFDCD}"/>
                  </a:ext>
                </a:extLst>
              </p:cNvPr>
              <p:cNvSpPr txBox="1"/>
              <p:nvPr/>
            </p:nvSpPr>
            <p:spPr>
              <a:xfrm>
                <a:off x="171041" y="5109569"/>
                <a:ext cx="18824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Leaves</a:t>
                </a:r>
              </a:p>
              <a:p>
                <a:pPr algn="ctr"/>
                <a:r>
                  <a:rPr lang="en-US" sz="2400" dirty="0"/>
                  <a:t>Many tasks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703C49-48EE-0B4D-9AD5-9944AEBDDD0C}"/>
                  </a:ext>
                </a:extLst>
              </p:cNvPr>
              <p:cNvSpPr txBox="1"/>
              <p:nvPr/>
            </p:nvSpPr>
            <p:spPr>
              <a:xfrm rot="16200000">
                <a:off x="-9318" y="3851798"/>
                <a:ext cx="11330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Time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9FBFC3-2707-D449-9274-18A0BBA56F3A}"/>
                  </a:ext>
                </a:extLst>
              </p:cNvPr>
              <p:cNvSpPr/>
              <p:nvPr/>
            </p:nvSpPr>
            <p:spPr>
              <a:xfrm>
                <a:off x="3598868" y="3875357"/>
                <a:ext cx="400372" cy="98892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0CD93F6-F745-3A4E-ABA8-519DEB2F2B21}"/>
                  </a:ext>
                </a:extLst>
              </p:cNvPr>
              <p:cNvSpPr/>
              <p:nvPr/>
            </p:nvSpPr>
            <p:spPr>
              <a:xfrm>
                <a:off x="3062166" y="3721035"/>
                <a:ext cx="398624" cy="114324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5BCA904-B216-8344-A448-5C05A46A8A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6031" y="3123429"/>
                <a:ext cx="581409" cy="8267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02B95F7-2C52-234E-B7CC-49827B927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0750" y="3132773"/>
                <a:ext cx="730002" cy="5428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518C48-1AA3-7445-AE18-BC9CDA0AFAD9}"/>
              </a:ext>
            </a:extLst>
          </p:cNvPr>
          <p:cNvGrpSpPr/>
          <p:nvPr/>
        </p:nvGrpSpPr>
        <p:grpSpPr>
          <a:xfrm>
            <a:off x="6492035" y="2735173"/>
            <a:ext cx="4827299" cy="3528884"/>
            <a:chOff x="6336688" y="1977646"/>
            <a:chExt cx="4827299" cy="352888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F43980D-D937-EB46-81BF-45D5D4A2ACB7}"/>
                </a:ext>
              </a:extLst>
            </p:cNvPr>
            <p:cNvGrpSpPr/>
            <p:nvPr/>
          </p:nvGrpSpPr>
          <p:grpSpPr>
            <a:xfrm>
              <a:off x="6336688" y="1977646"/>
              <a:ext cx="4827299" cy="3528884"/>
              <a:chOff x="140356" y="2411682"/>
              <a:chExt cx="4827299" cy="352888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51179EA-F245-DE42-BB82-7D9EF34DBAFE}"/>
                  </a:ext>
                </a:extLst>
              </p:cNvPr>
              <p:cNvSpPr txBox="1"/>
              <p:nvPr/>
            </p:nvSpPr>
            <p:spPr>
              <a:xfrm>
                <a:off x="2224455" y="5107804"/>
                <a:ext cx="2743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Top separator</a:t>
                </a:r>
              </a:p>
              <a:p>
                <a:pPr algn="ctr"/>
                <a:r>
                  <a:rPr lang="en-US" sz="2400" dirty="0"/>
                  <a:t>Few tasks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8548F6B-45E5-A843-AB5A-3219B430B0DC}"/>
                  </a:ext>
                </a:extLst>
              </p:cNvPr>
              <p:cNvGrpSpPr/>
              <p:nvPr/>
            </p:nvGrpSpPr>
            <p:grpSpPr>
              <a:xfrm>
                <a:off x="140356" y="2411682"/>
                <a:ext cx="4203044" cy="3528884"/>
                <a:chOff x="140356" y="2411682"/>
                <a:chExt cx="4203044" cy="3528884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4EC5D04-8299-504A-ABEA-CFD497530624}"/>
                    </a:ext>
                  </a:extLst>
                </p:cNvPr>
                <p:cNvSpPr/>
                <p:nvPr/>
              </p:nvSpPr>
              <p:spPr>
                <a:xfrm flipH="1">
                  <a:off x="912953" y="4313454"/>
                  <a:ext cx="398624" cy="550824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BD1822B-5847-4149-856F-B4F79252876D}"/>
                    </a:ext>
                  </a:extLst>
                </p:cNvPr>
                <p:cNvSpPr/>
                <p:nvPr/>
              </p:nvSpPr>
              <p:spPr>
                <a:xfrm flipH="1">
                  <a:off x="1469048" y="3950198"/>
                  <a:ext cx="398624" cy="91408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0DAC3BA-56B3-C44D-B09F-C1154806C1FE}"/>
                    </a:ext>
                  </a:extLst>
                </p:cNvPr>
                <p:cNvSpPr/>
                <p:nvPr/>
              </p:nvSpPr>
              <p:spPr>
                <a:xfrm flipH="1">
                  <a:off x="2025143" y="4189747"/>
                  <a:ext cx="398624" cy="674531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BCDD615C-385E-6E48-988F-70AF3B5F4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2953" y="4986041"/>
                  <a:ext cx="3430447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B2FDBD7C-B9A0-8A4E-966C-C4ECF4B21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9687" y="3300984"/>
                  <a:ext cx="0" cy="15632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AA899C5-B71A-2F41-A925-D6A6F3955D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9190" y="2411682"/>
                      <a:ext cx="1133078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oMath>
                        </m:oMathPara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AA899C5-B71A-2F41-A925-D6A6F3955D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9190" y="2411682"/>
                      <a:ext cx="1133078" cy="55399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0112" r="-30337" b="-444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A3C91E8-5E6A-8C4F-9F1B-C105D21577B0}"/>
                    </a:ext>
                  </a:extLst>
                </p:cNvPr>
                <p:cNvSpPr txBox="1"/>
                <p:nvPr/>
              </p:nvSpPr>
              <p:spPr>
                <a:xfrm>
                  <a:off x="140356" y="5109569"/>
                  <a:ext cx="194381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Leaves</a:t>
                  </a:r>
                </a:p>
                <a:p>
                  <a:pPr algn="ctr"/>
                  <a:r>
                    <a:rPr lang="en-US" sz="2400" dirty="0"/>
                    <a:t>Many tasks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FD77631-D9E1-B04D-AEB9-10C39EB67F86}"/>
                    </a:ext>
                  </a:extLst>
                </p:cNvPr>
                <p:cNvSpPr txBox="1"/>
                <p:nvPr/>
              </p:nvSpPr>
              <p:spPr>
                <a:xfrm rot="16200000">
                  <a:off x="-9318" y="3851798"/>
                  <a:ext cx="113307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Time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144DD94-5A41-1149-A4DA-CE706FA8DA8D}"/>
                    </a:ext>
                  </a:extLst>
                </p:cNvPr>
                <p:cNvSpPr/>
                <p:nvPr/>
              </p:nvSpPr>
              <p:spPr>
                <a:xfrm>
                  <a:off x="3598868" y="4773174"/>
                  <a:ext cx="400372" cy="91104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A65D0A10-31BD-BC4A-8AFA-9BE99138C212}"/>
                    </a:ext>
                  </a:extLst>
                </p:cNvPr>
                <p:cNvSpPr/>
                <p:nvPr/>
              </p:nvSpPr>
              <p:spPr>
                <a:xfrm>
                  <a:off x="3062166" y="4649170"/>
                  <a:ext cx="398624" cy="215108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2B287FC0-9085-ED42-A736-CDFBB2CCD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12266" y="3087443"/>
                  <a:ext cx="73463" cy="105764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7EEBBA9C-3008-E946-A1B9-30EA8B5DFABE}"/>
                    </a:ext>
                  </a:extLst>
                </p:cNvPr>
                <p:cNvCxnSpPr>
                  <a:cxnSpLocks/>
                  <a:stCxn id="56" idx="2"/>
                </p:cNvCxnSpPr>
                <p:nvPr/>
              </p:nvCxnSpPr>
              <p:spPr>
                <a:xfrm>
                  <a:off x="3555755" y="3619515"/>
                  <a:ext cx="174996" cy="102965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58B4C25-0908-B74D-8D45-A9C7A2054E02}"/>
                    </a:ext>
                  </a:extLst>
                </p:cNvPr>
                <p:cNvSpPr txBox="1"/>
                <p:nvPr/>
              </p:nvSpPr>
              <p:spPr>
                <a:xfrm>
                  <a:off x="8964441" y="2631481"/>
                  <a:ext cx="1575291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58B4C25-0908-B74D-8D45-A9C7A2054E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4441" y="2631481"/>
                  <a:ext cx="1575291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2419" r="-887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F24746-EE8D-5B4A-A7FA-44596CABAC1E}"/>
              </a:ext>
            </a:extLst>
          </p:cNvPr>
          <p:cNvSpPr txBox="1"/>
          <p:nvPr/>
        </p:nvSpPr>
        <p:spPr>
          <a:xfrm>
            <a:off x="2555163" y="2014983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 3D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CC1A07-0327-5F4D-BA5F-4E32890A6460}"/>
              </a:ext>
            </a:extLst>
          </p:cNvPr>
          <p:cNvSpPr txBox="1"/>
          <p:nvPr/>
        </p:nvSpPr>
        <p:spPr>
          <a:xfrm>
            <a:off x="8000097" y="2012643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 2D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280C64F-BAA7-8B41-9E47-B24A104A8D01}"/>
              </a:ext>
            </a:extLst>
          </p:cNvPr>
          <p:cNvCxnSpPr>
            <a:cxnSpLocks/>
          </p:cNvCxnSpPr>
          <p:nvPr/>
        </p:nvCxnSpPr>
        <p:spPr>
          <a:xfrm>
            <a:off x="5961787" y="2605303"/>
            <a:ext cx="0" cy="37638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CC23E76-C016-5548-B196-A6870809DA1F}"/>
              </a:ext>
            </a:extLst>
          </p:cNvPr>
          <p:cNvSpPr txBox="1"/>
          <p:nvPr/>
        </p:nvSpPr>
        <p:spPr>
          <a:xfrm>
            <a:off x="838200" y="1477849"/>
            <a:ext cx="644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Since Tasks ⇔ Block operation between interfaces</a:t>
            </a:r>
          </a:p>
        </p:txBody>
      </p:sp>
    </p:spTree>
    <p:extLst>
      <p:ext uri="{BB962C8B-B14F-4D97-AF65-F5344CB8AC3E}">
        <p14:creationId xmlns:p14="http://schemas.microsoft.com/office/powerpoint/2010/main" val="691371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1F67-220C-B149-854E-9A83F335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Ice-Sheet</a:t>
            </a:r>
            <a:br>
              <a:rPr lang="en-US" sz="3600" dirty="0"/>
            </a:br>
            <a:r>
              <a:rPr lang="en-US" sz="3600" dirty="0"/>
              <a:t>Ranks are (fairly) uniform throughout the domain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B5B2DF9D-E0EC-0444-B1C3-743A495A4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48" y="1690688"/>
            <a:ext cx="470996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9FA53-6079-FF4F-9E87-5F8B9728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EB6BC-83C7-8B49-8E2E-CDDF8658B773}"/>
              </a:ext>
            </a:extLst>
          </p:cNvPr>
          <p:cNvSpPr txBox="1"/>
          <p:nvPr/>
        </p:nvSpPr>
        <p:spPr>
          <a:xfrm>
            <a:off x="536448" y="6169580"/>
            <a:ext cx="450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 = 22, Average = 98, Maximum = 350</a:t>
            </a: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BEC2964B-2B0B-7B4D-9D22-5B061DFC3F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942" y="1928376"/>
            <a:ext cx="6341315" cy="4232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BB89E1-0613-5E44-BF7C-5F7324AB1B77}"/>
              </a:ext>
            </a:extLst>
          </p:cNvPr>
          <p:cNvSpPr txBox="1"/>
          <p:nvPr/>
        </p:nvSpPr>
        <p:spPr>
          <a:xfrm>
            <a:off x="6318504" y="5716308"/>
            <a:ext cx="4087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from top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460FF-89CB-8448-8092-B186089FCD1B}"/>
              </a:ext>
            </a:extLst>
          </p:cNvPr>
          <p:cNvSpPr txBox="1"/>
          <p:nvPr/>
        </p:nvSpPr>
        <p:spPr>
          <a:xfrm rot="16200000">
            <a:off x="3836452" y="3614162"/>
            <a:ext cx="3649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C9EE4C-D84F-9B40-958C-46E18C37B0B1}"/>
              </a:ext>
            </a:extLst>
          </p:cNvPr>
          <p:cNvSpPr txBox="1"/>
          <p:nvPr/>
        </p:nvSpPr>
        <p:spPr>
          <a:xfrm>
            <a:off x="7118716" y="4425696"/>
            <a:ext cx="149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ranks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867C9-D57C-E742-A004-D9B92F6E23AB}"/>
              </a:ext>
            </a:extLst>
          </p:cNvPr>
          <p:cNvSpPr txBox="1"/>
          <p:nvPr/>
        </p:nvSpPr>
        <p:spPr>
          <a:xfrm>
            <a:off x="8481060" y="3135084"/>
            <a:ext cx="168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ranks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83888D-3E96-E84C-A82F-F78FF5BBA46E}"/>
              </a:ext>
            </a:extLst>
          </p:cNvPr>
          <p:cNvSpPr txBox="1"/>
          <p:nvPr/>
        </p:nvSpPr>
        <p:spPr>
          <a:xfrm>
            <a:off x="10457827" y="1465263"/>
            <a:ext cx="1202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Horizontal </a:t>
            </a:r>
          </a:p>
          <a:p>
            <a:pPr algn="ctr"/>
            <a:r>
              <a:rPr lang="en-US" dirty="0"/>
              <a:t>resolution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6F3AA7-81D3-8A42-B552-B17CD3FB3B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778" y="-6034"/>
            <a:ext cx="2025222" cy="12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57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C40C-4007-C64A-89BD-259FF990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Ice-Sheet: good weak scalings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1627B-7DFA-BC49-9732-A80C7855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1BBCC1D-BC20-514E-86BA-6D931FCB9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468889"/>
              </p:ext>
            </p:extLst>
          </p:nvPr>
        </p:nvGraphicFramePr>
        <p:xfrm>
          <a:off x="1939264" y="2181330"/>
          <a:ext cx="8313472" cy="31915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9184">
                  <a:extLst>
                    <a:ext uri="{9D8B030D-6E8A-4147-A177-3AD203B41FA5}">
                      <a16:colId xmlns:a16="http://schemas.microsoft.com/office/drawing/2014/main" val="4081189475"/>
                    </a:ext>
                  </a:extLst>
                </a:gridCol>
                <a:gridCol w="1039184">
                  <a:extLst>
                    <a:ext uri="{9D8B030D-6E8A-4147-A177-3AD203B41FA5}">
                      <a16:colId xmlns:a16="http://schemas.microsoft.com/office/drawing/2014/main" val="1015555956"/>
                    </a:ext>
                  </a:extLst>
                </a:gridCol>
                <a:gridCol w="1039184">
                  <a:extLst>
                    <a:ext uri="{9D8B030D-6E8A-4147-A177-3AD203B41FA5}">
                      <a16:colId xmlns:a16="http://schemas.microsoft.com/office/drawing/2014/main" val="3773938167"/>
                    </a:ext>
                  </a:extLst>
                </a:gridCol>
                <a:gridCol w="1039184">
                  <a:extLst>
                    <a:ext uri="{9D8B030D-6E8A-4147-A177-3AD203B41FA5}">
                      <a16:colId xmlns:a16="http://schemas.microsoft.com/office/drawing/2014/main" val="2236428280"/>
                    </a:ext>
                  </a:extLst>
                </a:gridCol>
                <a:gridCol w="1039184">
                  <a:extLst>
                    <a:ext uri="{9D8B030D-6E8A-4147-A177-3AD203B41FA5}">
                      <a16:colId xmlns:a16="http://schemas.microsoft.com/office/drawing/2014/main" val="914239925"/>
                    </a:ext>
                  </a:extLst>
                </a:gridCol>
                <a:gridCol w="1039184">
                  <a:extLst>
                    <a:ext uri="{9D8B030D-6E8A-4147-A177-3AD203B41FA5}">
                      <a16:colId xmlns:a16="http://schemas.microsoft.com/office/drawing/2014/main" val="1380508548"/>
                    </a:ext>
                  </a:extLst>
                </a:gridCol>
                <a:gridCol w="1039184">
                  <a:extLst>
                    <a:ext uri="{9D8B030D-6E8A-4147-A177-3AD203B41FA5}">
                      <a16:colId xmlns:a16="http://schemas.microsoft.com/office/drawing/2014/main" val="3459186586"/>
                    </a:ext>
                  </a:extLst>
                </a:gridCol>
                <a:gridCol w="1039184">
                  <a:extLst>
                    <a:ext uri="{9D8B030D-6E8A-4147-A177-3AD203B41FA5}">
                      <a16:colId xmlns:a16="http://schemas.microsoft.com/office/drawing/2014/main" val="1343524569"/>
                    </a:ext>
                  </a:extLst>
                </a:gridCol>
              </a:tblGrid>
              <a:tr h="455942">
                <a:tc rowSpan="2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cores</a:t>
                      </a:r>
                    </a:p>
                  </a:txBody>
                  <a:tcPr marL="105217" marR="105217" marT="52609" marB="52609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N</a:t>
                      </a:r>
                    </a:p>
                  </a:txBody>
                  <a:tcPr marL="105217" marR="105217" marT="52609" marB="52609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spaND</a:t>
                      </a:r>
                    </a:p>
                  </a:txBody>
                  <a:tcPr marL="105217" marR="105217" marT="52609" marB="52609"/>
                </a:tc>
                <a:tc hMerge="1"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300" baseline="0" dirty="0"/>
                        <a:t>AMG (</a:t>
                      </a:r>
                      <a:r>
                        <a:rPr lang="en-US" sz="2300" baseline="0" dirty="0" err="1"/>
                        <a:t>Hypre</a:t>
                      </a:r>
                      <a:r>
                        <a:rPr lang="en-US" sz="2300" baseline="0" dirty="0"/>
                        <a:t>)</a:t>
                      </a:r>
                    </a:p>
                  </a:txBody>
                  <a:tcPr marL="105217" marR="105217" marT="52609" marB="52609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983307"/>
                  </a:ext>
                </a:extLst>
              </a:tr>
              <a:tr h="455942">
                <a:tc vMerge="1"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5217" marR="105217" marT="52609" marB="52609"/>
                </a:tc>
                <a:tc vMerge="1"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t</a:t>
                      </a:r>
                      <a:r>
                        <a:rPr lang="en-US" sz="2300" baseline="-25000" dirty="0" err="1"/>
                        <a:t>fact</a:t>
                      </a:r>
                      <a:endParaRPr lang="en-US" sz="2300" dirty="0"/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t</a:t>
                      </a:r>
                      <a:r>
                        <a:rPr lang="en-US" sz="2300" baseline="-25000" dirty="0" err="1"/>
                        <a:t>app</a:t>
                      </a:r>
                      <a:endParaRPr lang="en-US" sz="2300" baseline="-25000" dirty="0"/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n</a:t>
                      </a:r>
                      <a:r>
                        <a:rPr lang="en-US" sz="2300" baseline="-25000" dirty="0" err="1"/>
                        <a:t>CG</a:t>
                      </a:r>
                      <a:endParaRPr lang="en-US" sz="2300" baseline="-25000" dirty="0"/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t</a:t>
                      </a:r>
                      <a:r>
                        <a:rPr lang="en-US" sz="2300" baseline="-25000" dirty="0" err="1"/>
                        <a:t>total</a:t>
                      </a:r>
                      <a:endParaRPr lang="en-US" sz="2300" dirty="0"/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n</a:t>
                      </a:r>
                      <a:r>
                        <a:rPr lang="en-US" sz="2300" baseline="-25000" dirty="0" err="1"/>
                        <a:t>CG</a:t>
                      </a:r>
                      <a:endParaRPr lang="en-US" sz="2300" baseline="-25000" dirty="0"/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err="1"/>
                        <a:t>t</a:t>
                      </a:r>
                      <a:r>
                        <a:rPr lang="en-US" sz="2300" baseline="-25000" dirty="0" err="1"/>
                        <a:t>total</a:t>
                      </a:r>
                      <a:endParaRPr lang="en-US" sz="2300" dirty="0"/>
                    </a:p>
                  </a:txBody>
                  <a:tcPr marL="105217" marR="105217" marT="52609" marB="52609"/>
                </a:tc>
                <a:extLst>
                  <a:ext uri="{0D108BD9-81ED-4DB2-BD59-A6C34878D82A}">
                    <a16:rowId xmlns:a16="http://schemas.microsoft.com/office/drawing/2014/main" val="1658384227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r>
                        <a:rPr lang="en-US" sz="2300" dirty="0"/>
                        <a:t>36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1M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6.2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0.14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7.1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427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15</a:t>
                      </a:r>
                    </a:p>
                  </a:txBody>
                  <a:tcPr marL="105217" marR="105217" marT="52609" marB="52609"/>
                </a:tc>
                <a:extLst>
                  <a:ext uri="{0D108BD9-81ED-4DB2-BD59-A6C34878D82A}">
                    <a16:rowId xmlns:a16="http://schemas.microsoft.com/office/drawing/2014/main" val="4174555315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r>
                        <a:rPr lang="en-US" sz="2300" dirty="0"/>
                        <a:t>144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4M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7.3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0.15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8.5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456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16</a:t>
                      </a:r>
                    </a:p>
                  </a:txBody>
                  <a:tcPr marL="105217" marR="105217" marT="52609" marB="52609"/>
                </a:tc>
                <a:extLst>
                  <a:ext uri="{0D108BD9-81ED-4DB2-BD59-A6C34878D82A}">
                    <a16:rowId xmlns:a16="http://schemas.microsoft.com/office/drawing/2014/main" val="2993431276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r>
                        <a:rPr lang="en-US" sz="2300" dirty="0"/>
                        <a:t>576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18M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8.9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0.15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10.5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527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22</a:t>
                      </a:r>
                    </a:p>
                  </a:txBody>
                  <a:tcPr marL="105217" marR="105217" marT="52609" marB="52609"/>
                </a:tc>
                <a:extLst>
                  <a:ext uri="{0D108BD9-81ED-4DB2-BD59-A6C34878D82A}">
                    <a16:rowId xmlns:a16="http://schemas.microsoft.com/office/drawing/2014/main" val="628479359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r>
                        <a:rPr lang="en-US" sz="2300" dirty="0"/>
                        <a:t>2304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74M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9.8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0.17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11.7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627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29</a:t>
                      </a:r>
                    </a:p>
                  </a:txBody>
                  <a:tcPr marL="105217" marR="105217" marT="52609" marB="52609"/>
                </a:tc>
                <a:extLst>
                  <a:ext uri="{0D108BD9-81ED-4DB2-BD59-A6C34878D82A}">
                    <a16:rowId xmlns:a16="http://schemas.microsoft.com/office/drawing/2014/main" val="1613167452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r>
                        <a:rPr lang="en-US" sz="2300" dirty="0"/>
                        <a:t>9216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296M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13.2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0.21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12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16.9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623</a:t>
                      </a:r>
                    </a:p>
                  </a:txBody>
                  <a:tcPr marL="105217" marR="105217" marT="52609" marB="52609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39</a:t>
                      </a:r>
                    </a:p>
                  </a:txBody>
                  <a:tcPr marL="105217" marR="105217" marT="52609" marB="52609"/>
                </a:tc>
                <a:extLst>
                  <a:ext uri="{0D108BD9-81ED-4DB2-BD59-A6C34878D82A}">
                    <a16:rowId xmlns:a16="http://schemas.microsoft.com/office/drawing/2014/main" val="16634746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61CBD5-FA7D-3244-9C83-A0189965C8BB}"/>
                  </a:ext>
                </a:extLst>
              </p:cNvPr>
              <p:cNvSpPr txBox="1"/>
              <p:nvPr/>
            </p:nvSpPr>
            <p:spPr>
              <a:xfrm>
                <a:off x="0" y="6196837"/>
                <a:ext cx="70491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Weak scalings. 36 cores (N=1M) to 9216 cores (N=296M).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. CG stops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  <a:r>
                  <a:rPr lang="en-US" dirty="0" err="1"/>
                  <a:t>Hypre</a:t>
                </a:r>
                <a:r>
                  <a:rPr lang="en-US" dirty="0"/>
                  <a:t> using Boomer AMG. On Quartz (LLNL)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61CBD5-FA7D-3244-9C83-A0189965C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96837"/>
                <a:ext cx="7049174" cy="646331"/>
              </a:xfrm>
              <a:prstGeom prst="rect">
                <a:avLst/>
              </a:prstGeom>
              <a:blipFill>
                <a:blip r:embed="rId3"/>
                <a:stretch>
                  <a:fillRect l="-721" t="-576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9DA039-1A0A-3349-BBEC-20607C4D3B56}"/>
              </a:ext>
            </a:extLst>
          </p:cNvPr>
          <p:cNvSpPr/>
          <p:nvPr/>
        </p:nvSpPr>
        <p:spPr>
          <a:xfrm>
            <a:off x="7135738" y="2641528"/>
            <a:ext cx="1042588" cy="27313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F2D53B-E77E-3748-88D4-2DC440B65280}"/>
              </a:ext>
            </a:extLst>
          </p:cNvPr>
          <p:cNvSpPr/>
          <p:nvPr/>
        </p:nvSpPr>
        <p:spPr>
          <a:xfrm>
            <a:off x="9208724" y="2641528"/>
            <a:ext cx="1042588" cy="27313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A62D5D-F8B0-4B49-B9B3-26D42B94B99A}"/>
              </a:ext>
            </a:extLst>
          </p:cNvPr>
          <p:cNvSpPr/>
          <p:nvPr/>
        </p:nvSpPr>
        <p:spPr>
          <a:xfrm>
            <a:off x="1939264" y="3093396"/>
            <a:ext cx="1042588" cy="22795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aND_icesheet_20secs" descr="spaND_icesheet_20secs">
            <a:hlinkClick r:id="" action="ppaction://media"/>
            <a:extLst>
              <a:ext uri="{FF2B5EF4-FFF2-40B4-BE49-F238E27FC236}">
                <a16:creationId xmlns:a16="http://schemas.microsoft.com/office/drawing/2014/main" id="{B98E882C-BE6A-1245-BFA4-0D70CFCA0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0839F-B636-F24F-8146-C75074A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70A2F-4FBD-804D-B7B5-027D1F46EB0C}"/>
              </a:ext>
            </a:extLst>
          </p:cNvPr>
          <p:cNvSpPr txBox="1"/>
          <p:nvPr/>
        </p:nvSpPr>
        <p:spPr>
          <a:xfrm>
            <a:off x="1025495" y="0"/>
            <a:ext cx="18844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TTOR DAG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Eliminations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Block scalings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Sparsification</a:t>
            </a:r>
          </a:p>
        </p:txBody>
      </p:sp>
    </p:spTree>
    <p:extLst>
      <p:ext uri="{BB962C8B-B14F-4D97-AF65-F5344CB8AC3E}">
        <p14:creationId xmlns:p14="http://schemas.microsoft.com/office/powerpoint/2010/main" val="62554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6A1D1-AB20-7245-9508-3DD83E2E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spaND in SU2: the NACA airfoil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0288E-5575-E243-AD20-ADCFD21A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58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826A73-D399-4F49-BE8B-B5D2E08C22A4}"/>
              </a:ext>
            </a:extLst>
          </p:cNvPr>
          <p:cNvGrpSpPr/>
          <p:nvPr/>
        </p:nvGrpSpPr>
        <p:grpSpPr>
          <a:xfrm>
            <a:off x="838200" y="1388618"/>
            <a:ext cx="4807418" cy="5427422"/>
            <a:chOff x="838200" y="1388618"/>
            <a:chExt cx="4807418" cy="5427422"/>
          </a:xfrm>
        </p:grpSpPr>
        <p:pic>
          <p:nvPicPr>
            <p:cNvPr id="8" name="Picture 7" descr="Chart, radar chart&#10;&#10;Description automatically generated">
              <a:extLst>
                <a:ext uri="{FF2B5EF4-FFF2-40B4-BE49-F238E27FC236}">
                  <a16:creationId xmlns:a16="http://schemas.microsoft.com/office/drawing/2014/main" id="{7EA09D7D-389B-9247-A8CE-C99F8950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1388618"/>
              <a:ext cx="4807418" cy="48021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291F26-C578-2044-A8B3-DFFBCA4A8967}"/>
                </a:ext>
              </a:extLst>
            </p:cNvPr>
            <p:cNvSpPr txBox="1"/>
            <p:nvPr/>
          </p:nvSpPr>
          <p:spPr>
            <a:xfrm>
              <a:off x="1625505" y="6169709"/>
              <a:ext cx="32328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Ranks from 40 to 296</a:t>
              </a:r>
            </a:p>
            <a:p>
              <a:r>
                <a:rPr lang="en-US" dirty="0"/>
                <a:t>Strong directionality in the ranks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ED80FC-EB07-AB4E-9C59-4FCAFA2A5533}"/>
              </a:ext>
            </a:extLst>
          </p:cNvPr>
          <p:cNvGrpSpPr/>
          <p:nvPr/>
        </p:nvGrpSpPr>
        <p:grpSpPr>
          <a:xfrm>
            <a:off x="6060291" y="2321624"/>
            <a:ext cx="5100618" cy="2936176"/>
            <a:chOff x="6060291" y="2321624"/>
            <a:chExt cx="5100618" cy="2936176"/>
          </a:xfrm>
        </p:grpSpPr>
        <p:pic>
          <p:nvPicPr>
            <p:cNvPr id="6" name="Picture 5" descr="A picture containing flying, plane, airplane, large&#10;&#10;Description automatically generated">
              <a:extLst>
                <a:ext uri="{FF2B5EF4-FFF2-40B4-BE49-F238E27FC236}">
                  <a16:creationId xmlns:a16="http://schemas.microsoft.com/office/drawing/2014/main" id="{FEAC8C94-8F49-7246-A3D9-3D7623C2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0291" y="2321624"/>
              <a:ext cx="5100618" cy="2936176"/>
            </a:xfrm>
            <a:prstGeom prst="rect">
              <a:avLst/>
            </a:prstGeom>
          </p:spPr>
        </p:pic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56E0FFDB-BBAF-A84F-AC05-F99D98A1B738}"/>
                </a:ext>
              </a:extLst>
            </p:cNvPr>
            <p:cNvSpPr/>
            <p:nvPr/>
          </p:nvSpPr>
          <p:spPr>
            <a:xfrm>
              <a:off x="6352162" y="3522200"/>
              <a:ext cx="663102" cy="5350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0E2B62-CD39-A642-B134-23A22C49CE12}"/>
                </a:ext>
              </a:extLst>
            </p:cNvPr>
            <p:cNvSpPr txBox="1"/>
            <p:nvPr/>
          </p:nvSpPr>
          <p:spPr>
            <a:xfrm>
              <a:off x="6284068" y="3150431"/>
              <a:ext cx="629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Flow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CE029C-A29D-214E-8C47-8BE65759B186}"/>
                </a:ext>
              </a:extLst>
            </p:cNvPr>
            <p:cNvSpPr txBox="1"/>
            <p:nvPr/>
          </p:nvSpPr>
          <p:spPr>
            <a:xfrm>
              <a:off x="7826127" y="3608417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D99C59-D8BA-7048-BB4A-09DD1FD810E1}"/>
              </a:ext>
            </a:extLst>
          </p:cNvPr>
          <p:cNvSpPr txBox="1"/>
          <p:nvPr/>
        </p:nvSpPr>
        <p:spPr>
          <a:xfrm>
            <a:off x="5841522" y="5892581"/>
            <a:ext cx="6233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SU2: </a:t>
            </a:r>
            <a:r>
              <a:rPr lang="en-US" sz="1200" dirty="0" err="1"/>
              <a:t>Economon</a:t>
            </a:r>
            <a:r>
              <a:rPr lang="en-US" sz="1200" dirty="0"/>
              <a:t>, T. D., Palacios, F., Copeland, S. R., </a:t>
            </a:r>
            <a:r>
              <a:rPr lang="en-US" sz="1200" dirty="0" err="1"/>
              <a:t>Lukaczyk</a:t>
            </a:r>
            <a:r>
              <a:rPr lang="en-US" sz="1200" dirty="0"/>
              <a:t>, T. W., &amp; Alonso, J. J. (2016). </a:t>
            </a:r>
          </a:p>
          <a:p>
            <a:r>
              <a:rPr lang="en-US" sz="1200" dirty="0"/>
              <a:t>SU2: An open-source suite for </a:t>
            </a:r>
            <a:r>
              <a:rPr lang="en-US" sz="1200" dirty="0" err="1"/>
              <a:t>multiphysics</a:t>
            </a:r>
            <a:r>
              <a:rPr lang="en-US" sz="1200" dirty="0"/>
              <a:t> simulation and design. </a:t>
            </a:r>
            <a:r>
              <a:rPr lang="en-US" sz="1200" i="1" dirty="0"/>
              <a:t>AIAA Journal</a:t>
            </a:r>
            <a:r>
              <a:rPr lang="en-US" sz="1200" dirty="0"/>
              <a:t>, </a:t>
            </a:r>
            <a:r>
              <a:rPr lang="en-US" sz="1200" i="1" dirty="0"/>
              <a:t>54</a:t>
            </a:r>
            <a:r>
              <a:rPr lang="en-US" sz="1200" dirty="0"/>
              <a:t>(3), 828-846.</a:t>
            </a:r>
          </a:p>
          <a:p>
            <a:r>
              <a:rPr lang="en-US" sz="1200" dirty="0"/>
              <a:t>Thanks to Zan Xu and Juan Alonso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D0E85-9B8E-694D-9E1C-3B24506752E2}"/>
              </a:ext>
            </a:extLst>
          </p:cNvPr>
          <p:cNvSpPr txBox="1"/>
          <p:nvPr/>
        </p:nvSpPr>
        <p:spPr>
          <a:xfrm>
            <a:off x="6060291" y="1578077"/>
            <a:ext cx="273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Inviscid flow around a wing</a:t>
            </a:r>
          </a:p>
          <a:p>
            <a:r>
              <a:rPr lang="en-US" dirty="0"/>
              <a:t>Euler equations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6BEC1-3E89-D244-93A1-D14A2BD0EB1A}"/>
              </a:ext>
            </a:extLst>
          </p:cNvPr>
          <p:cNvSpPr txBox="1"/>
          <p:nvPr/>
        </p:nvSpPr>
        <p:spPr>
          <a:xfrm>
            <a:off x="10272524" y="525780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</a:t>
            </a:r>
          </a:p>
        </p:txBody>
      </p:sp>
    </p:spTree>
    <p:extLst>
      <p:ext uri="{BB962C8B-B14F-4D97-AF65-F5344CB8AC3E}">
        <p14:creationId xmlns:p14="http://schemas.microsoft.com/office/powerpoint/2010/main" val="35008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9438-27C5-CC46-9650-22C1F853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difficulties with irregular ranks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69102-982A-F94F-B648-F3BB7EE9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DD1F352-ADCD-D242-B938-0D292C8C8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025" y="2143646"/>
            <a:ext cx="4410455" cy="3610930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0B6E435B-7786-0B4D-9F0A-8A3CB96C7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93" y="2182106"/>
            <a:ext cx="4410455" cy="3572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417B51-1421-5341-AE82-A9E9F95C7408}"/>
              </a:ext>
            </a:extLst>
          </p:cNvPr>
          <p:cNvSpPr txBox="1"/>
          <p:nvPr/>
        </p:nvSpPr>
        <p:spPr>
          <a:xfrm>
            <a:off x="1472184" y="5394765"/>
            <a:ext cx="35049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Newton step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F00FB-FAA8-B246-A011-01C1C8596121}"/>
              </a:ext>
            </a:extLst>
          </p:cNvPr>
          <p:cNvSpPr txBox="1"/>
          <p:nvPr/>
        </p:nvSpPr>
        <p:spPr>
          <a:xfrm>
            <a:off x="5977128" y="5393397"/>
            <a:ext cx="35049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Newton step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2B72F7-7E1A-F746-ADB5-57BB6C02A3AD}"/>
              </a:ext>
            </a:extLst>
          </p:cNvPr>
          <p:cNvSpPr txBox="1"/>
          <p:nvPr/>
        </p:nvSpPr>
        <p:spPr>
          <a:xfrm rot="16200000">
            <a:off x="3890280" y="3351017"/>
            <a:ext cx="28764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GMRES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1943B-DAF2-D448-A757-5A824A90185E}"/>
              </a:ext>
            </a:extLst>
          </p:cNvPr>
          <p:cNvSpPr txBox="1"/>
          <p:nvPr/>
        </p:nvSpPr>
        <p:spPr>
          <a:xfrm rot="16200000">
            <a:off x="-736818" y="3389479"/>
            <a:ext cx="28764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Factorization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F569BA-A6AC-284C-82CE-85D8C326FB73}"/>
                  </a:ext>
                </a:extLst>
              </p:cNvPr>
              <p:cNvSpPr txBox="1"/>
              <p:nvPr/>
            </p:nvSpPr>
            <p:spPr>
              <a:xfrm>
                <a:off x="0" y="6206257"/>
                <a:ext cx="84651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Weak scalings. 8 cores (N = 250k) to 2048 cores (N = 67M).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. GMRES stops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. Newton stops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en-US" dirty="0"/>
                  <a:t>. On Armstrong (Stanford HPCC)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F569BA-A6AC-284C-82CE-85D8C326F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06257"/>
                <a:ext cx="8465138" cy="646331"/>
              </a:xfrm>
              <a:prstGeom prst="rect">
                <a:avLst/>
              </a:prstGeom>
              <a:blipFill>
                <a:blip r:embed="rId5"/>
                <a:stretch>
                  <a:fillRect l="-600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C9275CE-EE99-A142-A3DC-4EB78638F432}"/>
              </a:ext>
            </a:extLst>
          </p:cNvPr>
          <p:cNvGrpSpPr/>
          <p:nvPr/>
        </p:nvGrpSpPr>
        <p:grpSpPr>
          <a:xfrm>
            <a:off x="9854511" y="1241910"/>
            <a:ext cx="2290294" cy="2578870"/>
            <a:chOff x="9854511" y="1241910"/>
            <a:chExt cx="2290294" cy="2578870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15EBC3D4-3042-8743-81C1-5A01F02D7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4511" y="1710564"/>
              <a:ext cx="1545336" cy="2093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A1EE71-2EDF-2F4F-9CED-64D56832942F}"/>
                </a:ext>
              </a:extLst>
            </p:cNvPr>
            <p:cNvSpPr txBox="1"/>
            <p:nvPr/>
          </p:nvSpPr>
          <p:spPr>
            <a:xfrm>
              <a:off x="9854511" y="1241910"/>
              <a:ext cx="2084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Matrix size (cores)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CD1C80-3951-F14F-8973-F854E47E212A}"/>
                </a:ext>
              </a:extLst>
            </p:cNvPr>
            <p:cNvSpPr txBox="1"/>
            <p:nvPr/>
          </p:nvSpPr>
          <p:spPr>
            <a:xfrm>
              <a:off x="10599470" y="1699662"/>
              <a:ext cx="15453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250k (8)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735DF6-C23A-5D48-B0DA-5C7F13AF84C0}"/>
                </a:ext>
              </a:extLst>
            </p:cNvPr>
            <p:cNvSpPr txBox="1"/>
            <p:nvPr/>
          </p:nvSpPr>
          <p:spPr>
            <a:xfrm>
              <a:off x="10605567" y="2142962"/>
              <a:ext cx="13339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1M (32)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8A475E-E076-F34D-AD70-A57C6BFA6F66}"/>
                </a:ext>
              </a:extLst>
            </p:cNvPr>
            <p:cNvSpPr txBox="1"/>
            <p:nvPr/>
          </p:nvSpPr>
          <p:spPr>
            <a:xfrm>
              <a:off x="10605567" y="2562948"/>
              <a:ext cx="13339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4M (128)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6F7356-3667-F749-AEFF-E316B7E608AE}"/>
                </a:ext>
              </a:extLst>
            </p:cNvPr>
            <p:cNvSpPr txBox="1"/>
            <p:nvPr/>
          </p:nvSpPr>
          <p:spPr>
            <a:xfrm>
              <a:off x="10605567" y="2989960"/>
              <a:ext cx="14239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16M (512)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E4783B-5337-EA49-8FB9-610056B742DE}"/>
                </a:ext>
              </a:extLst>
            </p:cNvPr>
            <p:cNvSpPr txBox="1"/>
            <p:nvPr/>
          </p:nvSpPr>
          <p:spPr>
            <a:xfrm>
              <a:off x="10599472" y="3420670"/>
              <a:ext cx="14239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67M (2048)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3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77E4-A421-8A4B-9087-0F3B90E2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Sparsified Nested Dissection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2E29B-051B-4F44-89B7-F4D56A46A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Cambier, L., Chen, C., Boman, E. G., Rajamanickam, S., Tuminaro, R. S., &amp; Darve, E. (2020). An algebraic sparsified nested dissection algorithm using low-rank approximations. </a:t>
            </a:r>
            <a:r>
              <a:rPr lang="en-US" sz="2000" i="1" dirty="0"/>
              <a:t>SIAM Journal on Matrix Analysis and Applications</a:t>
            </a:r>
            <a:r>
              <a:rPr lang="en-US" sz="2000" dirty="0"/>
              <a:t>, </a:t>
            </a:r>
            <a:r>
              <a:rPr lang="en-US" sz="2000" i="1" dirty="0"/>
              <a:t>41</a:t>
            </a:r>
            <a:r>
              <a:rPr lang="en-US" sz="2000" dirty="0"/>
              <a:t>(2), 715-746.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98F61-88D5-9348-8E1C-BBE0487D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44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3AD30-D6D9-B24B-A7F6-049B67E4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perspectives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BB3E1-A5B8-EB49-BDBB-5664C541C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81162-8661-BD48-88A4-4E35080F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91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D12F-1093-F14B-93E4-53DE2211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solvers are versatile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7A7202-5B8F-7645-A778-DACBB2FD09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spaND</a:t>
                </a:r>
              </a:p>
              <a:p>
                <a:r>
                  <a:rPr lang="en-US" dirty="0"/>
                  <a:t>Can be used on many matrices</a:t>
                </a:r>
              </a:p>
              <a:p>
                <a:r>
                  <a:rPr lang="en-US" dirty="0"/>
                  <a:t>For most problems, complexity is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Guaranteed to work on SPD</a:t>
                </a:r>
              </a:p>
              <a:p>
                <a:endParaRPr lang="en-US" dirty="0"/>
              </a:p>
              <a:p>
                <a:r>
                  <a:rPr lang="en-US" dirty="0"/>
                  <a:t>More studies on unsymmetric problems are needed</a:t>
                </a:r>
              </a:p>
              <a:p>
                <a:r>
                  <a:rPr lang="en-US" dirty="0"/>
                  <a:t>Full, general 3D task-based parallel require distributed RRQRs or other sparsification approach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7A7202-5B8F-7645-A778-DACBB2FD09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E7FD0-565D-FE44-9CD7-393DEA4F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83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E8C78-897C-204B-AE9E-33D1896B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Task-based runtimes </a:t>
            </a:r>
            <a:r>
              <a:rPr lang="en-US" i="1" dirty="0"/>
              <a:t>have</a:t>
            </a:r>
            <a:r>
              <a:rPr lang="en-US" dirty="0"/>
              <a:t> to be easy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7C3CF-AF92-9C4A-9142-DFE8CB094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Runtime systems need to be easy to use for adoption</a:t>
            </a:r>
          </a:p>
          <a:p>
            <a:r>
              <a:rPr lang="en-US" dirty="0"/>
              <a:t>A simple approach like TTOR scales well in practice</a:t>
            </a:r>
          </a:p>
          <a:p>
            <a:r>
              <a:rPr lang="en-US" dirty="0"/>
              <a:t>It is easy to combine with block algorithms such as spaND and leads to excellent performances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4A21B-1E6D-0E4E-989F-3D8A1412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0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0068-F642-DA40-BE7B-851102C5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D13F0-CBC3-6B49-977D-457FFB61D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/>
              <a:t>spaND</a:t>
            </a:r>
          </a:p>
          <a:p>
            <a:pPr lvl="1"/>
            <a:r>
              <a:rPr lang="en-US" sz="1600" dirty="0"/>
              <a:t>HIF: Ho, Kenneth L., and </a:t>
            </a:r>
            <a:r>
              <a:rPr lang="en-US" sz="1600" dirty="0" err="1"/>
              <a:t>Lexing</a:t>
            </a:r>
            <a:r>
              <a:rPr lang="en-US" sz="1600" dirty="0"/>
              <a:t> Ying. "Hierarchical interpolative factorization for elliptic operators: differential equations." </a:t>
            </a:r>
            <a:r>
              <a:rPr lang="en-US" sz="1600" i="1" dirty="0"/>
              <a:t>Communications on Pure and Applied Mathematics</a:t>
            </a:r>
            <a:r>
              <a:rPr lang="en-US" sz="1600" dirty="0"/>
              <a:t> 69.8 (2016): 1415-1451.</a:t>
            </a:r>
          </a:p>
          <a:p>
            <a:pPr lvl="1"/>
            <a:r>
              <a:rPr lang="en-US" sz="1600" dirty="0"/>
              <a:t>spaND: Cambier, Léopold, et al. "An algebraic sparsified nested dissection algorithm using low-rank approximations." </a:t>
            </a:r>
            <a:r>
              <a:rPr lang="en-US" sz="1600" i="1" dirty="0"/>
              <a:t>SIAM Journal on Matrix Analysis and Applications</a:t>
            </a:r>
            <a:r>
              <a:rPr lang="en-US" sz="1600" dirty="0"/>
              <a:t> 41.2 (2020): 715-746.</a:t>
            </a:r>
          </a:p>
          <a:p>
            <a:pPr lvl="1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order spaND: </a:t>
            </a:r>
            <a:r>
              <a:rPr lang="en-US" sz="1600" dirty="0" err="1"/>
              <a:t>Klockiewicz</a:t>
            </a:r>
            <a:r>
              <a:rPr lang="en-US" sz="1600" dirty="0"/>
              <a:t>, </a:t>
            </a:r>
            <a:r>
              <a:rPr lang="en-US" sz="1600" dirty="0" err="1"/>
              <a:t>Bazyli</a:t>
            </a:r>
            <a:r>
              <a:rPr lang="en-US" sz="1600" dirty="0"/>
              <a:t>, et al. "Second Order Accurate Hierarchical Approximate Factorization of Sparse SPD Matrices." </a:t>
            </a:r>
            <a:r>
              <a:rPr lang="en-US" sz="1600" i="1" dirty="0" err="1"/>
              <a:t>arXiv</a:t>
            </a:r>
            <a:r>
              <a:rPr lang="en-US" sz="1600" i="1" dirty="0"/>
              <a:t> preprint arXiv:2007.00789</a:t>
            </a:r>
            <a:r>
              <a:rPr lang="en-US" sz="1600" dirty="0"/>
              <a:t> (2020).</a:t>
            </a:r>
          </a:p>
          <a:p>
            <a:pPr lvl="1"/>
            <a:r>
              <a:rPr lang="en-US" sz="1600" dirty="0" err="1"/>
              <a:t>Suitesparse</a:t>
            </a:r>
            <a:r>
              <a:rPr lang="en-US" sz="1600" dirty="0"/>
              <a:t>: Davis, Timothy A., and </a:t>
            </a:r>
            <a:r>
              <a:rPr lang="en-US" sz="1600" dirty="0" err="1"/>
              <a:t>Yifan</a:t>
            </a:r>
            <a:r>
              <a:rPr lang="en-US" sz="1600" dirty="0"/>
              <a:t> Hu. "The University of Florida sparse matrix collection." </a:t>
            </a:r>
            <a:r>
              <a:rPr lang="en-US" sz="1600" i="1" dirty="0"/>
              <a:t>ACM Transactions on Mathematical Software (TOMS)</a:t>
            </a:r>
            <a:r>
              <a:rPr lang="en-US" sz="1600" dirty="0"/>
              <a:t> 38.1 (2011): 1-25.</a:t>
            </a:r>
          </a:p>
          <a:p>
            <a:pPr lvl="1"/>
            <a:r>
              <a:rPr lang="en-US" sz="1600" dirty="0"/>
              <a:t>Ice-sheet: </a:t>
            </a:r>
            <a:r>
              <a:rPr lang="en-US" sz="1600" dirty="0" err="1"/>
              <a:t>Tezaur</a:t>
            </a:r>
            <a:r>
              <a:rPr lang="en-US" sz="1600" dirty="0"/>
              <a:t>, Irina K., et al. "Albany/FELIX: a parallel, scalable and robust, finite element, first-order Stokes approximation ice sheet solver built for advanced analysis." </a:t>
            </a:r>
            <a:r>
              <a:rPr lang="en-US" sz="1600" i="1" dirty="0"/>
              <a:t>Geoscientific Model Development (Online)</a:t>
            </a:r>
            <a:r>
              <a:rPr lang="en-US" sz="1600" dirty="0"/>
              <a:t> 8.4 (2015).</a:t>
            </a:r>
          </a:p>
          <a:p>
            <a:pPr lvl="1"/>
            <a:r>
              <a:rPr lang="en-US" sz="1600" dirty="0"/>
              <a:t>SPE: Christie, Michael Andrew, and M. J. Blunt. "Tenth SPE comparative solution project: A comparison of upscaling techniques." </a:t>
            </a:r>
            <a:r>
              <a:rPr lang="en-US" sz="1600" i="1" dirty="0"/>
              <a:t>SPE reservoir simulation symposium</a:t>
            </a:r>
            <a:r>
              <a:rPr lang="en-US" sz="1600" dirty="0"/>
              <a:t>. Society of Petroleum Engineers, 2001.</a:t>
            </a:r>
          </a:p>
          <a:p>
            <a:pPr lvl="1"/>
            <a:r>
              <a:rPr lang="en-US" sz="1600" dirty="0"/>
              <a:t>SU2: </a:t>
            </a:r>
            <a:r>
              <a:rPr lang="en-US" sz="1600" dirty="0" err="1"/>
              <a:t>Economon</a:t>
            </a:r>
            <a:r>
              <a:rPr lang="en-US" sz="1600" dirty="0"/>
              <a:t>, Thomas D., et al. "SU2: An open-source suite for </a:t>
            </a:r>
            <a:r>
              <a:rPr lang="en-US" sz="1600" dirty="0" err="1"/>
              <a:t>multiphysics</a:t>
            </a:r>
            <a:r>
              <a:rPr lang="en-US" sz="1600" dirty="0"/>
              <a:t> simulation and design." </a:t>
            </a:r>
            <a:r>
              <a:rPr lang="en-US" sz="1600" i="1" dirty="0" err="1"/>
              <a:t>Aiaa</a:t>
            </a:r>
            <a:r>
              <a:rPr lang="en-US" sz="1600" i="1" dirty="0"/>
              <a:t> Journal</a:t>
            </a:r>
            <a:r>
              <a:rPr lang="en-US" sz="1600" dirty="0"/>
              <a:t> 54.3 (2016): 828-846.</a:t>
            </a:r>
          </a:p>
          <a:p>
            <a:r>
              <a:rPr lang="en-US" sz="2200" dirty="0"/>
              <a:t>TaskTorrent &amp; runtimes</a:t>
            </a:r>
          </a:p>
          <a:p>
            <a:pPr lvl="1"/>
            <a:r>
              <a:rPr lang="en-US" sz="1600" dirty="0" err="1"/>
              <a:t>StarPU</a:t>
            </a:r>
            <a:r>
              <a:rPr lang="en-US" sz="1600" dirty="0"/>
              <a:t>: </a:t>
            </a:r>
            <a:r>
              <a:rPr lang="en-US" sz="1600" dirty="0" err="1"/>
              <a:t>Augonnet</a:t>
            </a:r>
            <a:r>
              <a:rPr lang="en-US" sz="1600" dirty="0"/>
              <a:t>, Cédric, et al. "</a:t>
            </a:r>
            <a:r>
              <a:rPr lang="en-US" sz="1600" dirty="0" err="1"/>
              <a:t>StarPU</a:t>
            </a:r>
            <a:r>
              <a:rPr lang="en-US" sz="1600" dirty="0"/>
              <a:t>: a unified platform for task scheduling on heterogeneous multicore architectures." </a:t>
            </a:r>
            <a:r>
              <a:rPr lang="en-US" sz="1600" i="1" dirty="0"/>
              <a:t>Concurrency and Computation: Practice and Experience</a:t>
            </a:r>
            <a:r>
              <a:rPr lang="en-US" sz="1600" dirty="0"/>
              <a:t> 23.2 (2011): 187-198</a:t>
            </a:r>
          </a:p>
          <a:p>
            <a:pPr lvl="1"/>
            <a:r>
              <a:rPr lang="en-US" sz="1600" dirty="0"/>
              <a:t>Legion: Bauer, Michael, et al. "Legion: Expressing locality and independence with logical regions." </a:t>
            </a:r>
            <a:r>
              <a:rPr lang="en-US" sz="1600" i="1" dirty="0"/>
              <a:t>SC'12: Proceedings of the International Conference on High Performance Computing, Networking, Storage and Analysis</a:t>
            </a:r>
            <a:r>
              <a:rPr lang="en-US" sz="1600" dirty="0"/>
              <a:t>. IEEE, 2012.</a:t>
            </a:r>
          </a:p>
          <a:p>
            <a:pPr lvl="1"/>
            <a:r>
              <a:rPr lang="en-US" sz="1600" dirty="0"/>
              <a:t>Regent: Slaughter, Elliott, et al. "Regent: a high-productivity programming language for HPC with logical regions." </a:t>
            </a:r>
            <a:r>
              <a:rPr lang="en-US" sz="1600" i="1" dirty="0"/>
              <a:t>Proceedings of the International Conference for High Performance Computing, Networking, Storage and Analysis</a:t>
            </a:r>
            <a:r>
              <a:rPr lang="en-US" sz="1600" dirty="0"/>
              <a:t>. 2015.</a:t>
            </a:r>
          </a:p>
          <a:p>
            <a:pPr lvl="1"/>
            <a:r>
              <a:rPr lang="en-US" sz="1600" dirty="0" err="1"/>
              <a:t>PaRSEC</a:t>
            </a:r>
            <a:r>
              <a:rPr lang="en-US" sz="1600" dirty="0"/>
              <a:t>: </a:t>
            </a:r>
            <a:r>
              <a:rPr lang="en-US" sz="1600" dirty="0" err="1"/>
              <a:t>Bosilca</a:t>
            </a:r>
            <a:r>
              <a:rPr lang="en-US" sz="1600" dirty="0"/>
              <a:t>, George, et al. "Parsec: Exploiting heterogeneity to enhance scalability." </a:t>
            </a:r>
            <a:r>
              <a:rPr lang="en-US" sz="1600" i="1" dirty="0"/>
              <a:t>Computing in Science &amp; Engineering</a:t>
            </a:r>
            <a:r>
              <a:rPr lang="en-US" sz="1600" dirty="0"/>
              <a:t> 15.6 (2013): 36-45.</a:t>
            </a:r>
          </a:p>
          <a:p>
            <a:pPr lvl="1"/>
            <a:r>
              <a:rPr lang="en-US" sz="1600" dirty="0"/>
              <a:t>TaskTorrent: Cambier, Léopold, </a:t>
            </a:r>
            <a:r>
              <a:rPr lang="en-US" sz="1600" dirty="0" err="1"/>
              <a:t>Yizhou</a:t>
            </a:r>
            <a:r>
              <a:rPr lang="en-US" sz="1600" dirty="0"/>
              <a:t> Qian, and Eric Darve. "TaskTorrent: a Lightweight Distributed Task-Based Runtime System in C++." </a:t>
            </a:r>
            <a:r>
              <a:rPr lang="en-US" sz="1600" i="1" dirty="0" err="1"/>
              <a:t>arXiv</a:t>
            </a:r>
            <a:r>
              <a:rPr lang="en-US" sz="1600" i="1" dirty="0"/>
              <a:t> preprint arXiv:2009.10697</a:t>
            </a:r>
            <a:r>
              <a:rPr lang="en-US" sz="1600" dirty="0"/>
              <a:t> (2020).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8BCC5-11ED-1B49-9DA2-0EBD818F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218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CCC50-5C6F-9C43-8D40-2DF7D6FB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406DC-D4A5-104E-B036-EF8D4C1D7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Fellowship from Total S.A. </a:t>
            </a:r>
          </a:p>
          <a:p>
            <a:r>
              <a:rPr lang="en-US" dirty="0"/>
              <a:t>Research grants from</a:t>
            </a:r>
          </a:p>
          <a:p>
            <a:pPr lvl="1"/>
            <a:r>
              <a:rPr lang="en-US" dirty="0"/>
              <a:t>DOE (E-NA0002373-1) </a:t>
            </a:r>
          </a:p>
          <a:p>
            <a:pPr lvl="1"/>
            <a:r>
              <a:rPr lang="en-US" dirty="0"/>
              <a:t>Sandia National Lab (LDRD)</a:t>
            </a:r>
          </a:p>
          <a:p>
            <a:pPr lvl="1"/>
            <a:r>
              <a:rPr lang="en-US" dirty="0"/>
              <a:t>NASA (80NSSC18M0152)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25DF-F137-2A4F-9127-3A568F8A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64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06EE6-B166-FE46-916E-6B2A1B991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305" y="4277432"/>
            <a:ext cx="2205194" cy="220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C059DB-BDDB-1445-ACE8-BF65B7AC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102" y="4545966"/>
            <a:ext cx="3055167" cy="122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AFC4607-1FC8-164B-8907-A77916D24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2460" y="902448"/>
            <a:ext cx="2391831" cy="19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8402A1B-AC04-BB47-B411-1978BC54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872" y="3231354"/>
            <a:ext cx="2205194" cy="220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29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A79D-2F3E-634D-8A00-2B577DEB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 for attending!</a:t>
            </a:r>
            <a:br>
              <a:rPr lang="en-US" dirty="0"/>
            </a:br>
            <a:r>
              <a:rPr lang="en-US" sz="2400" dirty="0"/>
              <a:t>Now is a great time to ask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AEC11-77EF-4140-BF12-FA74FB30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6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AD5AC-A0A3-E54D-ACFC-9B7D98A0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want hierarchical solvers?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72250-2F24-7D46-B2B7-5BF537AF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7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3557D-FCB1-FA4F-ABB1-3E368BAA6919}"/>
              </a:ext>
            </a:extLst>
          </p:cNvPr>
          <p:cNvGrpSpPr/>
          <p:nvPr/>
        </p:nvGrpSpPr>
        <p:grpSpPr>
          <a:xfrm>
            <a:off x="611483" y="1757084"/>
            <a:ext cx="11017453" cy="2731262"/>
            <a:chOff x="695577" y="1607195"/>
            <a:chExt cx="11017453" cy="2731262"/>
          </a:xfrm>
        </p:grpSpPr>
        <p:sp>
          <p:nvSpPr>
            <p:cNvPr id="6" name="Left-Right Arrow 5">
              <a:extLst>
                <a:ext uri="{FF2B5EF4-FFF2-40B4-BE49-F238E27FC236}">
                  <a16:creationId xmlns:a16="http://schemas.microsoft.com/office/drawing/2014/main" id="{DD14C8C1-53A6-D345-BB2A-899FABA4CAFD}"/>
                </a:ext>
              </a:extLst>
            </p:cNvPr>
            <p:cNvSpPr/>
            <p:nvPr/>
          </p:nvSpPr>
          <p:spPr>
            <a:xfrm>
              <a:off x="1146313" y="2568271"/>
              <a:ext cx="9899374" cy="429370"/>
            </a:xfrm>
            <a:prstGeom prst="leftRightArrow">
              <a:avLst>
                <a:gd name="adj1" fmla="val 42593"/>
                <a:gd name="adj2" fmla="val 8703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8096B-AABE-A844-8F07-675F63C795F9}"/>
                </a:ext>
              </a:extLst>
            </p:cNvPr>
            <p:cNvSpPr txBox="1"/>
            <p:nvPr/>
          </p:nvSpPr>
          <p:spPr>
            <a:xfrm>
              <a:off x="695577" y="1798880"/>
              <a:ext cx="30262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Direct methods</a:t>
              </a:r>
            </a:p>
            <a:p>
              <a:pPr algn="ctr"/>
              <a:r>
                <a:rPr lang="en-US" sz="2000" dirty="0"/>
                <a:t>(Sparse) LU + ordering (ND)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751E71-B790-EF47-9620-9D1D4211F488}"/>
                </a:ext>
              </a:extLst>
            </p:cNvPr>
            <p:cNvSpPr txBox="1"/>
            <p:nvPr/>
          </p:nvSpPr>
          <p:spPr>
            <a:xfrm>
              <a:off x="8302043" y="1607195"/>
              <a:ext cx="328153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Low accuracy preconditioners</a:t>
              </a:r>
            </a:p>
            <a:p>
              <a:pPr algn="ctr"/>
              <a:r>
                <a:rPr lang="en-US" sz="2000" dirty="0"/>
                <a:t>ILU(k) / (A)MG / ...</a:t>
              </a:r>
            </a:p>
            <a:p>
              <a:pPr algn="ctr"/>
              <a:r>
                <a:rPr lang="en-US" sz="2000" dirty="0"/>
                <a:t>+ iterative method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C4435C-C961-4641-AF87-8416CCEBC035}"/>
                </a:ext>
              </a:extLst>
            </p:cNvPr>
            <p:cNvSpPr txBox="1"/>
            <p:nvPr/>
          </p:nvSpPr>
          <p:spPr>
            <a:xfrm>
              <a:off x="4345788" y="1607195"/>
              <a:ext cx="333225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High accuracy preconditioners</a:t>
              </a:r>
            </a:p>
            <a:p>
              <a:pPr algn="ctr"/>
              <a:r>
                <a:rPr lang="en-US" sz="2000" dirty="0"/>
                <a:t>spaND / ...</a:t>
              </a:r>
            </a:p>
            <a:p>
              <a:pPr algn="ctr"/>
              <a:r>
                <a:rPr lang="en-US" sz="2000" dirty="0"/>
                <a:t>+ iterative method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A535D2-D589-4946-B4D4-FEEEADA90B3E}"/>
                </a:ext>
              </a:extLst>
            </p:cNvPr>
            <p:cNvSpPr txBox="1"/>
            <p:nvPr/>
          </p:nvSpPr>
          <p:spPr>
            <a:xfrm>
              <a:off x="967703" y="3322794"/>
              <a:ext cx="24819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Very accurate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Completely generic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rgbClr val="FF0000"/>
                  </a:solidFill>
                </a:rPr>
                <a:t>Very costly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76FEB1-F165-F24B-92E9-7412BC47F0CB}"/>
                </a:ext>
              </a:extLst>
            </p:cNvPr>
            <p:cNvSpPr txBox="1"/>
            <p:nvPr/>
          </p:nvSpPr>
          <p:spPr>
            <a:xfrm>
              <a:off x="4915919" y="3322794"/>
              <a:ext cx="22634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Tunable accuracy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Tunable cost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Fairly generic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1459BE-BEE3-0C49-AF88-93B6948B0716}"/>
                </a:ext>
              </a:extLst>
            </p:cNvPr>
            <p:cNvSpPr txBox="1"/>
            <p:nvPr/>
          </p:nvSpPr>
          <p:spPr>
            <a:xfrm>
              <a:off x="8431491" y="3322794"/>
              <a:ext cx="3281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Cheap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rgbClr val="FF0000"/>
                  </a:solidFill>
                </a:rPr>
                <a:t>Many iterations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>
                  <a:solidFill>
                    <a:srgbClr val="FF0000"/>
                  </a:solidFill>
                </a:rPr>
                <a:t>Sometimes more specific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0A9918-C7A4-6843-97B9-B209B35FEF77}"/>
              </a:ext>
            </a:extLst>
          </p:cNvPr>
          <p:cNvSpPr/>
          <p:nvPr/>
        </p:nvSpPr>
        <p:spPr>
          <a:xfrm>
            <a:off x="4261694" y="1663428"/>
            <a:ext cx="3403702" cy="3132694"/>
          </a:xfrm>
          <a:prstGeom prst="roundRect">
            <a:avLst>
              <a:gd name="adj" fmla="val 51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FC0AC5-3D9F-6247-B624-120CEFD992A8}"/>
              </a:ext>
            </a:extLst>
          </p:cNvPr>
          <p:cNvGrpSpPr/>
          <p:nvPr/>
        </p:nvGrpSpPr>
        <p:grpSpPr>
          <a:xfrm>
            <a:off x="906442" y="5148555"/>
            <a:ext cx="6037514" cy="1051850"/>
            <a:chOff x="875857" y="4930572"/>
            <a:chExt cx="6037514" cy="10518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3E4075-6EB2-9440-A2A4-78ED4B657490}"/>
                </a:ext>
              </a:extLst>
            </p:cNvPr>
            <p:cNvGrpSpPr/>
            <p:nvPr/>
          </p:nvGrpSpPr>
          <p:grpSpPr>
            <a:xfrm>
              <a:off x="875857" y="4962917"/>
              <a:ext cx="1585755" cy="1014095"/>
              <a:chOff x="633361" y="3980516"/>
              <a:chExt cx="1585755" cy="10140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C47C068-1758-8044-ADED-CF8CE746A4AE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97" y="3980516"/>
                    <a:ext cx="140942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𝐿𝑈</m:t>
                          </m:r>
                        </m:oMath>
                      </m:oMathPara>
                    </a14:m>
                    <a:endParaRPr lang="en-US" sz="2800" dirty="0">
                      <a:ln>
                        <a:noFill/>
                      </a:ln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C47C068-1758-8044-ADED-CF8CE746A4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97" y="3980516"/>
                    <a:ext cx="1409424" cy="52322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033376-9647-2C44-9429-0018A6B3B784}"/>
                  </a:ext>
                </a:extLst>
              </p:cNvPr>
              <p:cNvSpPr/>
              <p:nvPr/>
            </p:nvSpPr>
            <p:spPr>
              <a:xfrm>
                <a:off x="633361" y="4471391"/>
                <a:ext cx="15857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n>
                      <a:noFill/>
                    </a:ln>
                    <a:solidFill>
                      <a:schemeClr val="accent1"/>
                    </a:solidFill>
                  </a:rPr>
                  <a:t>Very slow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BF5F029-14D8-484A-B464-E1EBA983C9CB}"/>
                </a:ext>
              </a:extLst>
            </p:cNvPr>
            <p:cNvGrpSpPr/>
            <p:nvPr/>
          </p:nvGrpSpPr>
          <p:grpSpPr>
            <a:xfrm>
              <a:off x="4649931" y="4930572"/>
              <a:ext cx="2263440" cy="1051850"/>
              <a:chOff x="5241012" y="3948171"/>
              <a:chExt cx="2263440" cy="10518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E1C66B1-8D32-EE47-BD86-B64646B4FC00}"/>
                      </a:ext>
                    </a:extLst>
                  </p:cNvPr>
                  <p:cNvSpPr txBox="1"/>
                  <p:nvPr/>
                </p:nvSpPr>
                <p:spPr>
                  <a:xfrm>
                    <a:off x="5244060" y="3948171"/>
                    <a:ext cx="162743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≈∏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800" dirty="0">
                      <a:ln>
                        <a:noFill/>
                      </a:ln>
                      <a:solidFill>
                        <a:schemeClr val="accent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E1C66B1-8D32-EE47-BD86-B64646B4FC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4060" y="3948171"/>
                    <a:ext cx="1627432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3101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DD974D-BE0E-5D49-9C1F-659C9899F5C8}"/>
                  </a:ext>
                </a:extLst>
              </p:cNvPr>
              <p:cNvSpPr/>
              <p:nvPr/>
            </p:nvSpPr>
            <p:spPr>
              <a:xfrm>
                <a:off x="5241012" y="4476801"/>
                <a:ext cx="226344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n>
                      <a:noFill/>
                    </a:ln>
                    <a:solidFill>
                      <a:schemeClr val="accent6"/>
                    </a:solidFill>
                  </a:rPr>
                  <a:t>Much faster</a:t>
                </a:r>
              </a:p>
            </p:txBody>
          </p:sp>
        </p:grp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CA7ED670-33B6-5A44-8B08-160246918469}"/>
                </a:ext>
              </a:extLst>
            </p:cNvPr>
            <p:cNvSpPr/>
            <p:nvPr/>
          </p:nvSpPr>
          <p:spPr>
            <a:xfrm>
              <a:off x="3146350" y="5253737"/>
              <a:ext cx="982694" cy="40011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52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0B0AD-B7B2-6D48-90FD-1E2AB9E7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from direct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2A45C-8F76-8D46-90C1-23D1E6C1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8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3B5D10B-BC30-5945-86B0-356E98F32EDE}"/>
              </a:ext>
            </a:extLst>
          </p:cNvPr>
          <p:cNvGrpSpPr/>
          <p:nvPr/>
        </p:nvGrpSpPr>
        <p:grpSpPr>
          <a:xfrm>
            <a:off x="1485717" y="2873376"/>
            <a:ext cx="3480619" cy="2605549"/>
            <a:chOff x="1661652" y="3097161"/>
            <a:chExt cx="3480619" cy="26055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57B2B7E-4D60-C74A-B19C-243AAA02B178}"/>
                </a:ext>
              </a:extLst>
            </p:cNvPr>
            <p:cNvSpPr/>
            <p:nvPr/>
          </p:nvSpPr>
          <p:spPr>
            <a:xfrm>
              <a:off x="1661652" y="3097161"/>
              <a:ext cx="3480619" cy="2605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A19E6-C206-8A4E-B685-EF7137D40F70}"/>
                </a:ext>
              </a:extLst>
            </p:cNvPr>
            <p:cNvGrpSpPr/>
            <p:nvPr/>
          </p:nvGrpSpPr>
          <p:grpSpPr>
            <a:xfrm>
              <a:off x="1866790" y="3211866"/>
              <a:ext cx="3026918" cy="2323559"/>
              <a:chOff x="797049" y="2785024"/>
              <a:chExt cx="3026918" cy="232355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4368DC9-20DD-ED4E-9693-845D209EE0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768" y="3860750"/>
                <a:ext cx="497598" cy="10621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A1CBA36-6CBC-EF42-9DD5-4AB6A5712C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4630" y="3126604"/>
                <a:ext cx="870193" cy="9379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6A5CA51-FD90-FD46-AC3F-652C68E513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0037" y="4064513"/>
                <a:ext cx="841744" cy="7420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98E75BF-1583-434C-831F-95ED6468D7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10646" y="3143963"/>
                <a:ext cx="284125" cy="8480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EF93A36-0C41-3041-AEA3-8CAAF3954558}"/>
                  </a:ext>
                </a:extLst>
              </p:cNvPr>
              <p:cNvCxnSpPr>
                <a:cxnSpLocks/>
                <a:stCxn id="12" idx="2"/>
                <a:endCxn id="7" idx="6"/>
              </p:cNvCxnSpPr>
              <p:nvPr/>
            </p:nvCxnSpPr>
            <p:spPr>
              <a:xfrm flipH="1" flipV="1">
                <a:off x="2294772" y="3084569"/>
                <a:ext cx="542190" cy="8407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B13CCAE-3084-3243-A9AC-16F34AA13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25609" y="3168639"/>
                <a:ext cx="810897" cy="7781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664966C-7C7F-DA4F-A5EC-4218C88B4B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36506" y="3168639"/>
                <a:ext cx="374902" cy="10038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0A53847-9FC4-DF47-AB26-01CA2E470590}"/>
                  </a:ext>
                </a:extLst>
              </p:cNvPr>
              <p:cNvCxnSpPr>
                <a:cxnSpLocks/>
                <a:stCxn id="10" idx="3"/>
                <a:endCxn id="11" idx="7"/>
              </p:cNvCxnSpPr>
              <p:nvPr/>
            </p:nvCxnSpPr>
            <p:spPr>
              <a:xfrm flipH="1">
                <a:off x="3121407" y="4384308"/>
                <a:ext cx="191206" cy="1818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37EB1E0-70FC-6941-8140-FD11A1BEF68D}"/>
                  </a:ext>
                </a:extLst>
              </p:cNvPr>
              <p:cNvCxnSpPr>
                <a:cxnSpLocks/>
                <a:stCxn id="11" idx="2"/>
                <a:endCxn id="9" idx="6"/>
              </p:cNvCxnSpPr>
              <p:nvPr/>
            </p:nvCxnSpPr>
            <p:spPr>
              <a:xfrm flipH="1">
                <a:off x="2207037" y="4778005"/>
                <a:ext cx="403016" cy="310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B706638-DA6C-D24F-8BE8-22DFC29AEE4D}"/>
                  </a:ext>
                </a:extLst>
              </p:cNvPr>
              <p:cNvSpPr/>
              <p:nvPr/>
            </p:nvSpPr>
            <p:spPr>
              <a:xfrm>
                <a:off x="797049" y="3741360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112506B-4C0D-BC4B-9341-426D3072CF0D}"/>
                  </a:ext>
                </a:extLst>
              </p:cNvPr>
              <p:cNvSpPr/>
              <p:nvPr/>
            </p:nvSpPr>
            <p:spPr>
              <a:xfrm>
                <a:off x="1695683" y="278502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45C0CBC-AF36-334D-AC54-1B9B80843DE5}"/>
                  </a:ext>
                </a:extLst>
              </p:cNvPr>
              <p:cNvSpPr/>
              <p:nvPr/>
            </p:nvSpPr>
            <p:spPr>
              <a:xfrm>
                <a:off x="1995227" y="3645277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B301DB4-84E7-474F-8445-28F5D7D4BD54}"/>
                  </a:ext>
                </a:extLst>
              </p:cNvPr>
              <p:cNvSpPr/>
              <p:nvPr/>
            </p:nvSpPr>
            <p:spPr>
              <a:xfrm>
                <a:off x="1607948" y="450949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F98098C-FD7F-3E48-A7DE-0F3E25F7E0CD}"/>
                  </a:ext>
                </a:extLst>
              </p:cNvPr>
              <p:cNvSpPr/>
              <p:nvPr/>
            </p:nvSpPr>
            <p:spPr>
              <a:xfrm>
                <a:off x="3224878" y="387295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D602234-1A29-C64B-8A8E-B3055EDCFB18}"/>
                  </a:ext>
                </a:extLst>
              </p:cNvPr>
              <p:cNvSpPr/>
              <p:nvPr/>
            </p:nvSpPr>
            <p:spPr>
              <a:xfrm>
                <a:off x="2610053" y="4478460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FDDEA14-3637-5C4C-A092-658820DC6962}"/>
                  </a:ext>
                </a:extLst>
              </p:cNvPr>
              <p:cNvSpPr/>
              <p:nvPr/>
            </p:nvSpPr>
            <p:spPr>
              <a:xfrm>
                <a:off x="2836962" y="2869095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</p:grpSp>
      </p:grpSp>
      <p:graphicFrame>
        <p:nvGraphicFramePr>
          <p:cNvPr id="35" name="Table 37">
            <a:extLst>
              <a:ext uri="{FF2B5EF4-FFF2-40B4-BE49-F238E27FC236}">
                <a16:creationId xmlns:a16="http://schemas.microsoft.com/office/drawing/2014/main" id="{4ADC76F0-E8A6-9B44-BFA1-9CD253DA3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910595"/>
              </p:ext>
            </p:extLst>
          </p:nvPr>
        </p:nvGraphicFramePr>
        <p:xfrm>
          <a:off x="6324602" y="2528512"/>
          <a:ext cx="3657598" cy="3659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514">
                  <a:extLst>
                    <a:ext uri="{9D8B030D-6E8A-4147-A177-3AD203B41FA5}">
                      <a16:colId xmlns:a16="http://schemas.microsoft.com/office/drawing/2014/main" val="4111351749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1153660828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94644851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65959343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3185513868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65105300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950324458"/>
                    </a:ext>
                  </a:extLst>
                </a:gridCol>
              </a:tblGrid>
              <a:tr h="5228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680359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27325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19284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143876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98049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35481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760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B04918-4D7E-B646-BB1E-1D10D8BB070A}"/>
                  </a:ext>
                </a:extLst>
              </p:cNvPr>
              <p:cNvSpPr txBox="1"/>
              <p:nvPr/>
            </p:nvSpPr>
            <p:spPr>
              <a:xfrm>
                <a:off x="2059671" y="5569343"/>
                <a:ext cx="2485360" cy="66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Matrix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B04918-4D7E-B646-BB1E-1D10D8BB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671" y="5569343"/>
                <a:ext cx="2485360" cy="668645"/>
              </a:xfrm>
              <a:prstGeom prst="rect">
                <a:avLst/>
              </a:prstGeom>
              <a:blipFill>
                <a:blip r:embed="rId3"/>
                <a:stretch>
                  <a:fillRect l="-2030" t="-3704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6A5A1B5-B9DC-2F43-B9EB-55EAF1C40507}"/>
                  </a:ext>
                </a:extLst>
              </p:cNvPr>
              <p:cNvSpPr txBox="1"/>
              <p:nvPr/>
            </p:nvSpPr>
            <p:spPr>
              <a:xfrm>
                <a:off x="1754668" y="1538374"/>
                <a:ext cx="2194703" cy="6879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6A5A1B5-B9DC-2F43-B9EB-55EAF1C40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668" y="1538374"/>
                <a:ext cx="2194703" cy="687945"/>
              </a:xfrm>
              <a:prstGeom prst="rect">
                <a:avLst/>
              </a:prstGeom>
              <a:blipFill>
                <a:blip r:embed="rId4"/>
                <a:stretch>
                  <a:fillRect l="-1724" t="-178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2BAC05C-DAF6-B345-9AA5-5EF53150029B}"/>
                  </a:ext>
                </a:extLst>
              </p:cNvPr>
              <p:cNvSpPr txBox="1"/>
              <p:nvPr/>
            </p:nvSpPr>
            <p:spPr>
              <a:xfrm>
                <a:off x="3930813" y="1525646"/>
                <a:ext cx="1642757" cy="713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2BAC05C-DAF6-B345-9AA5-5EF531500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813" y="1525646"/>
                <a:ext cx="1642757" cy="713400"/>
              </a:xfrm>
              <a:prstGeom prst="rect">
                <a:avLst/>
              </a:prstGeom>
              <a:blipFill>
                <a:blip r:embed="rId5"/>
                <a:stretch>
                  <a:fillRect l="-1538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5" name="Table 37">
            <a:extLst>
              <a:ext uri="{FF2B5EF4-FFF2-40B4-BE49-F238E27FC236}">
                <a16:creationId xmlns:a16="http://schemas.microsoft.com/office/drawing/2014/main" id="{03083A84-23F8-7F4D-98DB-99D818885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446265"/>
              </p:ext>
            </p:extLst>
          </p:nvPr>
        </p:nvGraphicFramePr>
        <p:xfrm>
          <a:off x="6324602" y="2528512"/>
          <a:ext cx="3657598" cy="3659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514">
                  <a:extLst>
                    <a:ext uri="{9D8B030D-6E8A-4147-A177-3AD203B41FA5}">
                      <a16:colId xmlns:a16="http://schemas.microsoft.com/office/drawing/2014/main" val="4111351749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1153660828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94644851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65959343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3185513868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65105300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950324458"/>
                    </a:ext>
                  </a:extLst>
                </a:gridCol>
              </a:tblGrid>
              <a:tr h="5228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680359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27325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19284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143876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98049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35481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76094"/>
                  </a:ext>
                </a:extLst>
              </a:tr>
            </a:tbl>
          </a:graphicData>
        </a:graphic>
      </p:graphicFrame>
      <p:graphicFrame>
        <p:nvGraphicFramePr>
          <p:cNvPr id="56" name="Table 37">
            <a:extLst>
              <a:ext uri="{FF2B5EF4-FFF2-40B4-BE49-F238E27FC236}">
                <a16:creationId xmlns:a16="http://schemas.microsoft.com/office/drawing/2014/main" id="{007B2BD8-F99E-3746-B805-B132588FF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34391"/>
              </p:ext>
            </p:extLst>
          </p:nvPr>
        </p:nvGraphicFramePr>
        <p:xfrm>
          <a:off x="6324602" y="2528512"/>
          <a:ext cx="3657598" cy="3659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514">
                  <a:extLst>
                    <a:ext uri="{9D8B030D-6E8A-4147-A177-3AD203B41FA5}">
                      <a16:colId xmlns:a16="http://schemas.microsoft.com/office/drawing/2014/main" val="4111351749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1153660828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94644851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65959343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3185513868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65105300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950324458"/>
                    </a:ext>
                  </a:extLst>
                </a:gridCol>
              </a:tblGrid>
              <a:tr h="5228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680359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27325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19284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143876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98049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35481"/>
                  </a:ext>
                </a:extLst>
              </a:tr>
              <a:tr h="5228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76094"/>
                  </a:ext>
                </a:extLst>
              </a:tr>
            </a:tbl>
          </a:graphicData>
        </a:graphic>
      </p:graphicFrame>
      <p:grpSp>
        <p:nvGrpSpPr>
          <p:cNvPr id="78" name="Group 77">
            <a:extLst>
              <a:ext uri="{FF2B5EF4-FFF2-40B4-BE49-F238E27FC236}">
                <a16:creationId xmlns:a16="http://schemas.microsoft.com/office/drawing/2014/main" id="{1E999640-73B0-D84C-AD37-CFE136CCB871}"/>
              </a:ext>
            </a:extLst>
          </p:cNvPr>
          <p:cNvGrpSpPr/>
          <p:nvPr/>
        </p:nvGrpSpPr>
        <p:grpSpPr>
          <a:xfrm>
            <a:off x="1485717" y="2873376"/>
            <a:ext cx="3480619" cy="2605549"/>
            <a:chOff x="1661652" y="3097161"/>
            <a:chExt cx="3480619" cy="260554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0CB88A9-53FD-4E4C-B76B-550B97A8F2A3}"/>
                </a:ext>
              </a:extLst>
            </p:cNvPr>
            <p:cNvSpPr/>
            <p:nvPr/>
          </p:nvSpPr>
          <p:spPr>
            <a:xfrm>
              <a:off x="1661652" y="3097161"/>
              <a:ext cx="3480619" cy="2605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4589749-FDE8-5446-ABAB-2E6D58250716}"/>
                </a:ext>
              </a:extLst>
            </p:cNvPr>
            <p:cNvGrpSpPr/>
            <p:nvPr/>
          </p:nvGrpSpPr>
          <p:grpSpPr>
            <a:xfrm>
              <a:off x="1866790" y="3211866"/>
              <a:ext cx="3026918" cy="2323559"/>
              <a:chOff x="797049" y="2785024"/>
              <a:chExt cx="3026918" cy="2323559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D557F02-53C7-9A48-8C80-F12EF958C1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768" y="3860750"/>
                <a:ext cx="497598" cy="10621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ACA7B2E-4ED4-8744-9622-F484BEDFB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4630" y="3126604"/>
                <a:ext cx="870193" cy="93791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4D13D29-E896-554A-BF6D-8BE64420CD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0037" y="4064513"/>
                <a:ext cx="841744" cy="7420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814492F-E767-8D4E-8612-B7DF50EDC0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10646" y="3143963"/>
                <a:ext cx="284125" cy="848055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05A0DDA-854E-3C48-AB5B-6FAF47576E72}"/>
                  </a:ext>
                </a:extLst>
              </p:cNvPr>
              <p:cNvCxnSpPr>
                <a:cxnSpLocks/>
                <a:stCxn id="96" idx="2"/>
                <a:endCxn id="91" idx="6"/>
              </p:cNvCxnSpPr>
              <p:nvPr/>
            </p:nvCxnSpPr>
            <p:spPr>
              <a:xfrm flipH="1" flipV="1">
                <a:off x="2294772" y="3084569"/>
                <a:ext cx="542190" cy="8407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B064A88-D77F-FE40-94EA-732B243587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25609" y="3168639"/>
                <a:ext cx="810897" cy="7781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797ED7A-BFEB-E44E-B37E-818299A96F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36506" y="3168639"/>
                <a:ext cx="374902" cy="10038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E091E3F-4631-B441-85F8-20C8579D5855}"/>
                  </a:ext>
                </a:extLst>
              </p:cNvPr>
              <p:cNvCxnSpPr>
                <a:cxnSpLocks/>
                <a:stCxn id="94" idx="3"/>
                <a:endCxn id="95" idx="7"/>
              </p:cNvCxnSpPr>
              <p:nvPr/>
            </p:nvCxnSpPr>
            <p:spPr>
              <a:xfrm flipH="1">
                <a:off x="3121407" y="4384308"/>
                <a:ext cx="191206" cy="1818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D806705-EDBC-3C4A-BE6E-E1B127527A57}"/>
                  </a:ext>
                </a:extLst>
              </p:cNvPr>
              <p:cNvCxnSpPr>
                <a:cxnSpLocks/>
                <a:stCxn id="95" idx="2"/>
                <a:endCxn id="93" idx="6"/>
              </p:cNvCxnSpPr>
              <p:nvPr/>
            </p:nvCxnSpPr>
            <p:spPr>
              <a:xfrm flipH="1">
                <a:off x="2207037" y="4778005"/>
                <a:ext cx="403016" cy="310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4A68D8A-91CE-604D-875F-43B47ADA32E3}"/>
                  </a:ext>
                </a:extLst>
              </p:cNvPr>
              <p:cNvSpPr/>
              <p:nvPr/>
            </p:nvSpPr>
            <p:spPr>
              <a:xfrm>
                <a:off x="797049" y="3741360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6588F01-9F69-4246-8F53-175ECC700A6E}"/>
                  </a:ext>
                </a:extLst>
              </p:cNvPr>
              <p:cNvSpPr/>
              <p:nvPr/>
            </p:nvSpPr>
            <p:spPr>
              <a:xfrm>
                <a:off x="1695683" y="278502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B4988A1-4067-044A-9503-E0BB1F24678F}"/>
                  </a:ext>
                </a:extLst>
              </p:cNvPr>
              <p:cNvSpPr/>
              <p:nvPr/>
            </p:nvSpPr>
            <p:spPr>
              <a:xfrm>
                <a:off x="1995227" y="3645277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EF8152C-3948-DE4B-8180-957709042F67}"/>
                  </a:ext>
                </a:extLst>
              </p:cNvPr>
              <p:cNvSpPr/>
              <p:nvPr/>
            </p:nvSpPr>
            <p:spPr>
              <a:xfrm>
                <a:off x="1607948" y="450949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1545197-27A7-0B4E-AE72-2331CD30A1AA}"/>
                  </a:ext>
                </a:extLst>
              </p:cNvPr>
              <p:cNvSpPr/>
              <p:nvPr/>
            </p:nvSpPr>
            <p:spPr>
              <a:xfrm>
                <a:off x="3224878" y="387295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5E3099F-314B-D14E-A2F6-43EFA33E6284}"/>
                  </a:ext>
                </a:extLst>
              </p:cNvPr>
              <p:cNvSpPr/>
              <p:nvPr/>
            </p:nvSpPr>
            <p:spPr>
              <a:xfrm>
                <a:off x="2610053" y="4478460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8F59AA3-8CDB-9546-AC3B-9693F65CEB87}"/>
                  </a:ext>
                </a:extLst>
              </p:cNvPr>
              <p:cNvSpPr/>
              <p:nvPr/>
            </p:nvSpPr>
            <p:spPr>
              <a:xfrm>
                <a:off x="2836962" y="2869095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E6F0134-AE4A-4B46-9CC4-8485E28030F9}"/>
              </a:ext>
            </a:extLst>
          </p:cNvPr>
          <p:cNvGrpSpPr/>
          <p:nvPr/>
        </p:nvGrpSpPr>
        <p:grpSpPr>
          <a:xfrm>
            <a:off x="1485717" y="2873376"/>
            <a:ext cx="3480619" cy="2605549"/>
            <a:chOff x="1661652" y="3097161"/>
            <a:chExt cx="3480619" cy="2605549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2294044-68A9-5141-9B85-BF0C971F7388}"/>
                </a:ext>
              </a:extLst>
            </p:cNvPr>
            <p:cNvSpPr/>
            <p:nvPr/>
          </p:nvSpPr>
          <p:spPr>
            <a:xfrm>
              <a:off x="1661652" y="3097161"/>
              <a:ext cx="3480619" cy="2605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9DF4B9B5-0483-D941-99AC-29AE0E63F8B5}"/>
                </a:ext>
              </a:extLst>
            </p:cNvPr>
            <p:cNvGrpSpPr/>
            <p:nvPr/>
          </p:nvGrpSpPr>
          <p:grpSpPr>
            <a:xfrm>
              <a:off x="1866790" y="3211866"/>
              <a:ext cx="3026918" cy="2323559"/>
              <a:chOff x="797049" y="2785024"/>
              <a:chExt cx="3026918" cy="2323559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6D98A35-CBA9-FE45-955E-021D6DE5F6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768" y="3860750"/>
                <a:ext cx="497598" cy="10621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945165B-F063-994B-A246-4469950766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4630" y="3187452"/>
                <a:ext cx="2046777" cy="877062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D0B9121-640F-8341-B902-DE2D90E52E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0037" y="4064513"/>
                <a:ext cx="841744" cy="7420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9EAEEC3D-3ECA-7C47-8905-59BE882C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1065" y="3946812"/>
                <a:ext cx="1173707" cy="125558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37A510E9-5C74-064B-BBBA-F1189EC508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25609" y="3168639"/>
                <a:ext cx="810897" cy="7781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884139A-D5CF-0F4D-8497-020572FAA5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36506" y="3168639"/>
                <a:ext cx="374902" cy="10038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195FC75-5FC9-E24E-98AB-0ED88A280E21}"/>
                  </a:ext>
                </a:extLst>
              </p:cNvPr>
              <p:cNvCxnSpPr>
                <a:cxnSpLocks/>
                <a:stCxn id="148" idx="3"/>
                <a:endCxn id="149" idx="7"/>
              </p:cNvCxnSpPr>
              <p:nvPr/>
            </p:nvCxnSpPr>
            <p:spPr>
              <a:xfrm flipH="1">
                <a:off x="3121407" y="4384308"/>
                <a:ext cx="191206" cy="1818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A3C3075F-490A-C447-AD6E-231B638B376F}"/>
                  </a:ext>
                </a:extLst>
              </p:cNvPr>
              <p:cNvCxnSpPr>
                <a:cxnSpLocks/>
                <a:stCxn id="149" idx="2"/>
                <a:endCxn id="147" idx="6"/>
              </p:cNvCxnSpPr>
              <p:nvPr/>
            </p:nvCxnSpPr>
            <p:spPr>
              <a:xfrm flipH="1">
                <a:off x="2207037" y="4778005"/>
                <a:ext cx="403016" cy="310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4894D2C1-C90F-E943-A8DC-068E1106426A}"/>
                  </a:ext>
                </a:extLst>
              </p:cNvPr>
              <p:cNvSpPr/>
              <p:nvPr/>
            </p:nvSpPr>
            <p:spPr>
              <a:xfrm>
                <a:off x="797049" y="3741360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82D47272-6A47-9C42-AC1E-01D19A321E18}"/>
                  </a:ext>
                </a:extLst>
              </p:cNvPr>
              <p:cNvSpPr/>
              <p:nvPr/>
            </p:nvSpPr>
            <p:spPr>
              <a:xfrm>
                <a:off x="1695683" y="2785024"/>
                <a:ext cx="599089" cy="599089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E21FA81-F208-E148-A840-BEC9297241D3}"/>
                  </a:ext>
                </a:extLst>
              </p:cNvPr>
              <p:cNvSpPr/>
              <p:nvPr/>
            </p:nvSpPr>
            <p:spPr>
              <a:xfrm>
                <a:off x="1995227" y="3645277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6E63B2B5-9B14-5744-A75A-8DBF01E36A12}"/>
                  </a:ext>
                </a:extLst>
              </p:cNvPr>
              <p:cNvSpPr/>
              <p:nvPr/>
            </p:nvSpPr>
            <p:spPr>
              <a:xfrm>
                <a:off x="1607948" y="450949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AD29E0C-342E-FA45-8AD9-0E9C023E8CA2}"/>
                  </a:ext>
                </a:extLst>
              </p:cNvPr>
              <p:cNvSpPr/>
              <p:nvPr/>
            </p:nvSpPr>
            <p:spPr>
              <a:xfrm>
                <a:off x="3224878" y="3872954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DD64BA2-062C-1E44-9424-AD38ADB174A7}"/>
                  </a:ext>
                </a:extLst>
              </p:cNvPr>
              <p:cNvSpPr/>
              <p:nvPr/>
            </p:nvSpPr>
            <p:spPr>
              <a:xfrm>
                <a:off x="2610053" y="4478460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92A216C-9CD4-D144-8FBE-5FE8AA969EFB}"/>
                  </a:ext>
                </a:extLst>
              </p:cNvPr>
              <p:cNvSpPr/>
              <p:nvPr/>
            </p:nvSpPr>
            <p:spPr>
              <a:xfrm>
                <a:off x="2836962" y="2869095"/>
                <a:ext cx="599089" cy="59908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FB7B41A8-7412-B646-A210-D01BF893A619}"/>
                  </a:ext>
                </a:extLst>
              </p:cNvPr>
              <p:cNvSpPr txBox="1"/>
              <p:nvPr/>
            </p:nvSpPr>
            <p:spPr>
              <a:xfrm>
                <a:off x="7202628" y="6247034"/>
                <a:ext cx="1901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symmetric, SPD</a:t>
                </a:r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FB7B41A8-7412-B646-A210-D01BF893A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628" y="6247034"/>
                <a:ext cx="1901546" cy="369332"/>
              </a:xfrm>
              <a:prstGeom prst="rect">
                <a:avLst/>
              </a:prstGeom>
              <a:blipFill>
                <a:blip r:embed="rId6"/>
                <a:stretch>
                  <a:fillRect t="-10345" r="-2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05EE9375-B958-A440-AFFD-20396E592DD1}"/>
                  </a:ext>
                </a:extLst>
              </p:cNvPr>
              <p:cNvSpPr/>
              <p:nvPr/>
            </p:nvSpPr>
            <p:spPr>
              <a:xfrm>
                <a:off x="5372777" y="1479383"/>
                <a:ext cx="3338414" cy="805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/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05EE9375-B958-A440-AFFD-20396E592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777" y="1479383"/>
                <a:ext cx="3338414" cy="805926"/>
              </a:xfrm>
              <a:prstGeom prst="rect">
                <a:avLst/>
              </a:prstGeom>
              <a:blipFill>
                <a:blip r:embed="rId7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5E4032DC-EA15-8F4F-819B-EAC406F56068}"/>
                  </a:ext>
                </a:extLst>
              </p:cNvPr>
              <p:cNvSpPr/>
              <p:nvPr/>
            </p:nvSpPr>
            <p:spPr>
              <a:xfrm>
                <a:off x="8418455" y="1480153"/>
                <a:ext cx="1593706" cy="804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/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5E4032DC-EA15-8F4F-819B-EAC406F56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455" y="1480153"/>
                <a:ext cx="1593706" cy="804387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87F4BD3-26F8-5449-8D7F-3320F4108AAA}"/>
              </a:ext>
            </a:extLst>
          </p:cNvPr>
          <p:cNvGrpSpPr/>
          <p:nvPr/>
        </p:nvGrpSpPr>
        <p:grpSpPr>
          <a:xfrm>
            <a:off x="6096000" y="1848464"/>
            <a:ext cx="3886200" cy="4340033"/>
            <a:chOff x="6096000" y="1848464"/>
            <a:chExt cx="3886200" cy="4340033"/>
          </a:xfrm>
        </p:grpSpPr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A16368A9-0ED0-3F42-BD6E-9D2603A31038}"/>
                </a:ext>
              </a:extLst>
            </p:cNvPr>
            <p:cNvSpPr/>
            <p:nvPr/>
          </p:nvSpPr>
          <p:spPr>
            <a:xfrm>
              <a:off x="6096000" y="1848464"/>
              <a:ext cx="2428568" cy="45228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87231F82-7FA3-A441-9EDA-7403919EF4AB}"/>
                </a:ext>
              </a:extLst>
            </p:cNvPr>
            <p:cNvSpPr/>
            <p:nvPr/>
          </p:nvSpPr>
          <p:spPr>
            <a:xfrm>
              <a:off x="6838819" y="3038168"/>
              <a:ext cx="3143381" cy="3150329"/>
            </a:xfrm>
            <a:prstGeom prst="roundRect">
              <a:avLst>
                <a:gd name="adj" fmla="val 8609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25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156" grpId="0"/>
      <p:bldP spid="1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60D4-42F9-4B46-88F0-516F70D6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orderings are equal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B132C-6663-F142-9879-6FB812EE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20E-36C7-554D-B87A-BDAAEFF118EB}" type="slidenum">
              <a:rPr lang="en-US" smtClean="0"/>
              <a:t>9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6349BD-59B3-634D-9F41-F4EEB399F955}"/>
              </a:ext>
            </a:extLst>
          </p:cNvPr>
          <p:cNvGrpSpPr/>
          <p:nvPr/>
        </p:nvGrpSpPr>
        <p:grpSpPr>
          <a:xfrm>
            <a:off x="569557" y="1385213"/>
            <a:ext cx="3559919" cy="5476994"/>
            <a:chOff x="569557" y="1385213"/>
            <a:chExt cx="3559919" cy="54769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3AD94-D99C-6748-80F8-F98B0BB20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557" y="4296595"/>
              <a:ext cx="3559919" cy="2360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F3910E-4F23-8E4E-806F-55FD49164A74}"/>
                </a:ext>
              </a:extLst>
            </p:cNvPr>
            <p:cNvSpPr txBox="1"/>
            <p:nvPr/>
          </p:nvSpPr>
          <p:spPr>
            <a:xfrm>
              <a:off x="1691793" y="6492875"/>
              <a:ext cx="1154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graph of A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3EEB7D-2358-A541-8776-B27E92DAA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28" t="5836" r="16798" b="1343"/>
            <a:stretch/>
          </p:blipFill>
          <p:spPr>
            <a:xfrm>
              <a:off x="1133559" y="1818402"/>
              <a:ext cx="2431915" cy="24652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1CC2FAB-8E4D-3F40-BA64-0B8C1C1BCA70}"/>
                    </a:ext>
                  </a:extLst>
                </p:cNvPr>
                <p:cNvSpPr txBox="1"/>
                <p:nvPr/>
              </p:nvSpPr>
              <p:spPr>
                <a:xfrm>
                  <a:off x="1781572" y="1385213"/>
                  <a:ext cx="11358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dirty="0"/>
                    <a:t> (4k </a:t>
                  </a:r>
                  <a:r>
                    <a:rPr lang="en-US" dirty="0" err="1"/>
                    <a:t>nnz</a:t>
                  </a:r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1CC2FAB-8E4D-3F40-BA64-0B8C1C1B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1572" y="1385213"/>
                  <a:ext cx="1135888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3226" r="-3333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D04D51-77EA-9844-AAE5-82B1786A811B}"/>
                  </a:ext>
                </a:extLst>
              </p:cNvPr>
              <p:cNvSpPr txBox="1"/>
              <p:nvPr/>
            </p:nvSpPr>
            <p:spPr>
              <a:xfrm>
                <a:off x="9867439" y="1569879"/>
                <a:ext cx="1640898" cy="650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0" dirty="0"/>
                  <a:t>ND ordering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D04D51-77EA-9844-AAE5-82B1786A8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439" y="1569879"/>
                <a:ext cx="1640898" cy="650178"/>
              </a:xfrm>
              <a:prstGeom prst="rect">
                <a:avLst/>
              </a:prstGeom>
              <a:blipFill>
                <a:blip r:embed="rId12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20D3056-A4A6-4B44-AB17-10BCEAEAD10E}"/>
                  </a:ext>
                </a:extLst>
              </p:cNvPr>
              <p:cNvSpPr/>
              <p:nvPr/>
            </p:nvSpPr>
            <p:spPr>
              <a:xfrm>
                <a:off x="9593294" y="5983171"/>
                <a:ext cx="2189189" cy="3731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↦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(9k </a:t>
                </a:r>
                <a:r>
                  <a:rPr lang="en-US" dirty="0" err="1"/>
                  <a:t>nnz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20D3056-A4A6-4B44-AB17-10BCEAEAD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294" y="5983171"/>
                <a:ext cx="2189189" cy="373179"/>
              </a:xfrm>
              <a:prstGeom prst="rect">
                <a:avLst/>
              </a:prstGeom>
              <a:blipFill>
                <a:blip r:embed="rId13"/>
                <a:stretch>
                  <a:fillRect t="-6452" r="-1734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yoda_nd_elim" descr="yoda_nd_elim">
            <a:hlinkClick r:id="" action="ppaction://media"/>
            <a:extLst>
              <a:ext uri="{FF2B5EF4-FFF2-40B4-BE49-F238E27FC236}">
                <a16:creationId xmlns:a16="http://schemas.microsoft.com/office/drawing/2014/main" id="{4A4CDE04-A7A2-424C-9AAA-097535ADB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31256" t="6628" r="27797" b="10641"/>
          <a:stretch/>
        </p:blipFill>
        <p:spPr>
          <a:xfrm>
            <a:off x="9495997" y="2278024"/>
            <a:ext cx="2383782" cy="361235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D88A82-CF6F-1B42-B464-DC87C332E1BA}"/>
                  </a:ext>
                </a:extLst>
              </p:cNvPr>
              <p:cNvSpPr txBox="1"/>
              <p:nvPr/>
            </p:nvSpPr>
            <p:spPr>
              <a:xfrm>
                <a:off x="4735297" y="1544737"/>
                <a:ext cx="1732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Natural ordering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D88A82-CF6F-1B42-B464-DC87C332E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7" y="1544737"/>
                <a:ext cx="1732782" cy="646331"/>
              </a:xfrm>
              <a:prstGeom prst="rect">
                <a:avLst/>
              </a:prstGeom>
              <a:blipFill>
                <a:blip r:embed="rId15"/>
                <a:stretch>
                  <a:fillRect l="-2899" t="-3846" r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9D3FF07-DFEE-C349-B4C8-88D80ECB249D}"/>
                  </a:ext>
                </a:extLst>
              </p:cNvPr>
              <p:cNvSpPr/>
              <p:nvPr/>
            </p:nvSpPr>
            <p:spPr>
              <a:xfrm>
                <a:off x="4750146" y="5973556"/>
                <a:ext cx="17113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(26k </a:t>
                </a:r>
                <a:r>
                  <a:rPr lang="en-US" dirty="0" err="1"/>
                  <a:t>nnz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9D3FF07-DFEE-C349-B4C8-88D80ECB2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146" y="5973556"/>
                <a:ext cx="1711302" cy="369332"/>
              </a:xfrm>
              <a:prstGeom prst="rect">
                <a:avLst/>
              </a:prstGeom>
              <a:blipFill>
                <a:blip r:embed="rId16"/>
                <a:stretch>
                  <a:fillRect t="-6667" r="-22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yoda_amd_elim" descr="yoda_amd_elim">
            <a:hlinkClick r:id="" action="ppaction://media"/>
            <a:extLst>
              <a:ext uri="{FF2B5EF4-FFF2-40B4-BE49-F238E27FC236}">
                <a16:creationId xmlns:a16="http://schemas.microsoft.com/office/drawing/2014/main" id="{FA92E018-6CCF-1F45-893E-5EFA6EC434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7"/>
          <a:srcRect l="31219" t="6443" r="27846" b="10405"/>
          <a:stretch/>
        </p:blipFill>
        <p:spPr>
          <a:xfrm>
            <a:off x="6958758" y="2281963"/>
            <a:ext cx="2368555" cy="360841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94E9E0-EF90-DD4B-A15F-62E02D116DD5}"/>
                  </a:ext>
                </a:extLst>
              </p:cNvPr>
              <p:cNvSpPr txBox="1"/>
              <p:nvPr/>
            </p:nvSpPr>
            <p:spPr>
              <a:xfrm>
                <a:off x="7328806" y="1544737"/>
                <a:ext cx="1628458" cy="649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0" dirty="0"/>
                  <a:t>AMD ordering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94E9E0-EF90-DD4B-A15F-62E02D116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806" y="1544737"/>
                <a:ext cx="1628458" cy="649665"/>
              </a:xfrm>
              <a:prstGeom prst="rect">
                <a:avLst/>
              </a:prstGeom>
              <a:blipFill>
                <a:blip r:embed="rId18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BDB210-FFCB-D347-BAC2-3D9007BD65AA}"/>
                  </a:ext>
                </a:extLst>
              </p:cNvPr>
              <p:cNvSpPr/>
              <p:nvPr/>
            </p:nvSpPr>
            <p:spPr>
              <a:xfrm>
                <a:off x="7053764" y="5983684"/>
                <a:ext cx="2178545" cy="372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↦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(8k </a:t>
                </a:r>
                <a:r>
                  <a:rPr lang="en-US" dirty="0" err="1"/>
                  <a:t>nnz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BDB210-FFCB-D347-BAC2-3D9007BD65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764" y="5983684"/>
                <a:ext cx="2178545" cy="372666"/>
              </a:xfrm>
              <a:prstGeom prst="rect">
                <a:avLst/>
              </a:prstGeom>
              <a:blipFill>
                <a:blip r:embed="rId19"/>
                <a:stretch>
                  <a:fillRect t="-10000" r="-174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yoda_natural_elim" descr="yoda_natural_elim">
            <a:hlinkClick r:id="" action="ppaction://media"/>
            <a:extLst>
              <a:ext uri="{FF2B5EF4-FFF2-40B4-BE49-F238E27FC236}">
                <a16:creationId xmlns:a16="http://schemas.microsoft.com/office/drawing/2014/main" id="{6A6D820F-6A52-4D40-B22A-FC008155A4F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0"/>
          <a:srcRect l="31285" t="6443" r="27779" b="10602"/>
          <a:stretch/>
        </p:blipFill>
        <p:spPr>
          <a:xfrm>
            <a:off x="4413302" y="2278024"/>
            <a:ext cx="2376772" cy="36123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0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7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0" grpId="0"/>
      <p:bldP spid="23" grpId="0" animBg="1"/>
      <p:bldP spid="18" grpId="0"/>
      <p:bldP spid="21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3289</TotalTime>
  <Words>4232</Words>
  <Application>Microsoft Macintosh PowerPoint</Application>
  <PresentationFormat>Widescreen</PresentationFormat>
  <Paragraphs>1105</Paragraphs>
  <Slides>65</Slides>
  <Notes>40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Courier New</vt:lpstr>
      <vt:lpstr>Monaco</vt:lpstr>
      <vt:lpstr>Source Sans Pro</vt:lpstr>
      <vt:lpstr>Office Theme</vt:lpstr>
      <vt:lpstr>Fast and Scalable Hierarchical Linear Solvers</vt:lpstr>
      <vt:lpstr>Scientific computing</vt:lpstr>
      <vt:lpstr>Scientific computing needs linear solvers</vt:lpstr>
      <vt:lpstr>Scientific computing needs parallel computing</vt:lpstr>
      <vt:lpstr>Three-parts talk</vt:lpstr>
      <vt:lpstr>Sparsified Nested Dissection</vt:lpstr>
      <vt:lpstr>Why do we want hierarchical solvers?</vt:lpstr>
      <vt:lpstr>Let’s start from direct methods</vt:lpstr>
      <vt:lpstr>Not all orderings are equal</vt:lpstr>
      <vt:lpstr>How to minimize fill-in &amp; cost? Nested Dissection!</vt:lpstr>
      <vt:lpstr>Block elimination</vt:lpstr>
      <vt:lpstr>Fill-in in Nested Dissection</vt:lpstr>
      <vt:lpstr>Direct methods have a lot of fill-ins</vt:lpstr>
      <vt:lpstr>Dense blocks take too long to factor</vt:lpstr>
      <vt:lpstr>Fill-in is dense but low-rank</vt:lpstr>
      <vt:lpstr>Sparsification: block scaling</vt:lpstr>
      <vt:lpstr>Sparsification: low-rank approximation</vt:lpstr>
      <vt:lpstr>Sparsification: low-rank approximation</vt:lpstr>
      <vt:lpstr>Defining interfaces through  overlapping separators</vt:lpstr>
      <vt:lpstr>Eliminate ↦ Scale ↦ Sparsify ↺</vt:lpstr>
      <vt:lpstr>spaND in action</vt:lpstr>
      <vt:lpstr>SPD remains SPD</vt:lpstr>
      <vt:lpstr>Separator sizes?</vt:lpstr>
      <vt:lpstr>Separator sizes decrease O(N^(2/3) )"⇒ " O(N^(1/3) )</vt:lpstr>
      <vt:lpstr>spaND is O(N logN) in 3D</vt:lpstr>
      <vt:lpstr>Orthogonal always works on SPD Scaling improves accuracy</vt:lpstr>
      <vt:lpstr>Ice-Sheet modeling</vt:lpstr>
      <vt:lpstr>The SPE problem</vt:lpstr>
      <vt:lpstr>spaND also works on unsymmetric problems 3D advection-diffusion</vt:lpstr>
      <vt:lpstr>Conclusion</vt:lpstr>
      <vt:lpstr>TaskTorrent</vt:lpstr>
      <vt:lpstr>Runtime systems</vt:lpstr>
      <vt:lpstr>Two approaches: STF and PTG</vt:lpstr>
      <vt:lpstr>Existing solutions</vt:lpstr>
      <vt:lpstr>Goals of TaskTorrent</vt:lpstr>
      <vt:lpstr>STF is easier to use but may not scale</vt:lpstr>
      <vt:lpstr>TaskTorrent combines PTG and Active messages</vt:lpstr>
      <vt:lpstr>How to use TaskTorrent?</vt:lpstr>
      <vt:lpstr>Detecting completion is non-trivial</vt:lpstr>
      <vt:lpstr>So what is “completion”?</vt:lpstr>
      <vt:lpstr>Detecting completion is done in two stages</vt:lpstr>
      <vt:lpstr>No AM can cross the “envelope” ⇒ Idle forever</vt:lpstr>
      <vt:lpstr>Properties of the completion algorithm</vt:lpstr>
      <vt:lpstr>Benchmarks</vt:lpstr>
      <vt:lpstr>Distributed GEMM Strong and weak scalings</vt:lpstr>
      <vt:lpstr>Distributed dense Cholesky Strong and weak scalings</vt:lpstr>
      <vt:lpstr>Conclusion</vt:lpstr>
      <vt:lpstr>Task-based distributed spaND</vt:lpstr>
      <vt:lpstr>spaND sparsification is usually sequential</vt:lpstr>
      <vt:lpstr>Simultaneous sparsification is more concurrent...</vt:lpstr>
      <vt:lpstr>... and as accurate</vt:lpstr>
      <vt:lpstr>How to express the DAG?</vt:lpstr>
      <vt:lpstr>Per-level DAG is wide</vt:lpstr>
      <vt:lpstr>Still some limitations in 3D</vt:lpstr>
      <vt:lpstr>Ice-Sheet Ranks are (fairly) uniform throughout the domain</vt:lpstr>
      <vt:lpstr>Ice-Sheet: good weak scalings</vt:lpstr>
      <vt:lpstr>PowerPoint Presentation</vt:lpstr>
      <vt:lpstr>spaND in SU2: the NACA airfoil</vt:lpstr>
      <vt:lpstr>Some difficulties with irregular ranks</vt:lpstr>
      <vt:lpstr>Conclusion and perspectives</vt:lpstr>
      <vt:lpstr>Hierarchical solvers are versatile</vt:lpstr>
      <vt:lpstr>Task-based runtimes have to be easy to use</vt:lpstr>
      <vt:lpstr>References</vt:lpstr>
      <vt:lpstr>Funding </vt:lpstr>
      <vt:lpstr>Thank you for attending! Now is a great time to ask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and Scalable Hierarchical Linear Solvers</dc:title>
  <dc:subject/>
  <dc:creator>Leopold Cambier</dc:creator>
  <cp:keywords/>
  <dc:description/>
  <cp:lastModifiedBy>Leopold Cambier</cp:lastModifiedBy>
  <cp:revision>526</cp:revision>
  <dcterms:created xsi:type="dcterms:W3CDTF">2020-10-12T16:48:54Z</dcterms:created>
  <dcterms:modified xsi:type="dcterms:W3CDTF">2020-11-11T19:07:57Z</dcterms:modified>
  <cp:category/>
</cp:coreProperties>
</file>